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9" r:id="rId2"/>
    <p:sldId id="265" r:id="rId3"/>
    <p:sldId id="260" r:id="rId4"/>
    <p:sldId id="261" r:id="rId5"/>
    <p:sldId id="262" r:id="rId6"/>
    <p:sldId id="263" r:id="rId7"/>
    <p:sldId id="273" r:id="rId8"/>
    <p:sldId id="270" r:id="rId9"/>
    <p:sldId id="274" r:id="rId10"/>
    <p:sldId id="275" r:id="rId11"/>
    <p:sldId id="313" r:id="rId12"/>
    <p:sldId id="320" r:id="rId13"/>
    <p:sldId id="279" r:id="rId14"/>
    <p:sldId id="280" r:id="rId15"/>
    <p:sldId id="281" r:id="rId16"/>
    <p:sldId id="282" r:id="rId17"/>
    <p:sldId id="315" r:id="rId18"/>
    <p:sldId id="318" r:id="rId19"/>
    <p:sldId id="309" r:id="rId20"/>
    <p:sldId id="268" r:id="rId21"/>
    <p:sldId id="298" r:id="rId22"/>
    <p:sldId id="303" r:id="rId23"/>
    <p:sldId id="304" r:id="rId24"/>
    <p:sldId id="306" r:id="rId25"/>
    <p:sldId id="317" r:id="rId26"/>
    <p:sldId id="284" r:id="rId27"/>
    <p:sldId id="299" r:id="rId28"/>
    <p:sldId id="307" r:id="rId29"/>
    <p:sldId id="301" r:id="rId30"/>
    <p:sldId id="314" r:id="rId31"/>
    <p:sldId id="293" r:id="rId32"/>
    <p:sldId id="289" r:id="rId33"/>
    <p:sldId id="319" r:id="rId34"/>
    <p:sldId id="321" r:id="rId35"/>
    <p:sldId id="311" r:id="rId36"/>
    <p:sldId id="297" r:id="rId37"/>
    <p:sldId id="266" r:id="rId38"/>
    <p:sldId id="292" r:id="rId39"/>
    <p:sldId id="316" r:id="rId40"/>
    <p:sldId id="277" r:id="rId41"/>
    <p:sldId id="278" r:id="rId42"/>
    <p:sldId id="283" r:id="rId43"/>
    <p:sldId id="285" r:id="rId44"/>
    <p:sldId id="269" r:id="rId45"/>
    <p:sldId id="286" r:id="rId46"/>
    <p:sldId id="287" r:id="rId47"/>
    <p:sldId id="288" r:id="rId48"/>
    <p:sldId id="290" r:id="rId49"/>
    <p:sldId id="291" r:id="rId50"/>
    <p:sldId id="300" r:id="rId51"/>
    <p:sldId id="302" r:id="rId52"/>
    <p:sldId id="271" r:id="rId53"/>
    <p:sldId id="272" r:id="rId54"/>
    <p:sldId id="294" r:id="rId55"/>
    <p:sldId id="296" r:id="rId56"/>
    <p:sldId id="295" r:id="rId57"/>
    <p:sldId id="264" r:id="rId58"/>
    <p:sldId id="310" r:id="rId59"/>
    <p:sldId id="312" r:id="rId60"/>
    <p:sldId id="276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  <a:srgbClr val="4472C4"/>
    <a:srgbClr val="FA447C"/>
    <a:srgbClr val="FA0E84"/>
    <a:srgbClr val="FF0000"/>
    <a:srgbClr val="FF0066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9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63457-92EF-4A1D-8AA7-3BD55697A246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6DD26-4D5E-4D47-BFFC-3C4B0BDAF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8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85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623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 is 2 quadrant, I and III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09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 big picture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63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big complete picture and use arrows to point out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08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4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1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4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3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4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eneral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9281"/>
            <a:ext cx="9144000" cy="878742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Energy-Efficient Neuromorphic Computing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fld id="{8E7B0F21-D4CD-49F4-A017-610E9F53B95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9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4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2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9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ntal@iiserb.ac.in" TargetMode="External"/><Relationship Id="rId2" Type="http://schemas.openxmlformats.org/officeDocument/2006/relationships/hyperlink" Target="mailto:khritish17@iiserb.ac.i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34" Type="http://schemas.openxmlformats.org/officeDocument/2006/relationships/image" Target="../media/image53.svg"/><Relationship Id="rId7" Type="http://schemas.openxmlformats.org/officeDocument/2006/relationships/image" Target="../media/image46.png"/><Relationship Id="rId25" Type="http://schemas.openxmlformats.org/officeDocument/2006/relationships/image" Target="../media/image51.png"/><Relationship Id="rId33" Type="http://schemas.openxmlformats.org/officeDocument/2006/relationships/image" Target="../media/image52.png"/><Relationship Id="rId2" Type="http://schemas.openxmlformats.org/officeDocument/2006/relationships/image" Target="../media/image41.png"/><Relationship Id="rId29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40.svg"/><Relationship Id="rId5" Type="http://schemas.openxmlformats.org/officeDocument/2006/relationships/image" Target="../media/image4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31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30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57.png"/><Relationship Id="rId7" Type="http://schemas.openxmlformats.org/officeDocument/2006/relationships/image" Target="../media/image650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1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8.jpeg"/><Relationship Id="rId7" Type="http://schemas.openxmlformats.org/officeDocument/2006/relationships/image" Target="../media/image731.png"/><Relationship Id="rId12" Type="http://schemas.openxmlformats.org/officeDocument/2006/relationships/image" Target="../media/image78.png"/><Relationship Id="rId17" Type="http://schemas.openxmlformats.org/officeDocument/2006/relationships/image" Target="../media/image84.png"/><Relationship Id="rId2" Type="http://schemas.openxmlformats.org/officeDocument/2006/relationships/image" Target="../media/image77.jpe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1.png"/><Relationship Id="rId11" Type="http://schemas.openxmlformats.org/officeDocument/2006/relationships/image" Target="../media/image77.png"/><Relationship Id="rId5" Type="http://schemas.openxmlformats.org/officeDocument/2006/relationships/image" Target="../media/image671.png"/><Relationship Id="rId15" Type="http://schemas.openxmlformats.org/officeDocument/2006/relationships/image" Target="../media/image82.png"/><Relationship Id="rId10" Type="http://schemas.openxmlformats.org/officeDocument/2006/relationships/image" Target="../media/image76.png"/><Relationship Id="rId4" Type="http://schemas.openxmlformats.org/officeDocument/2006/relationships/image" Target="../media/image611.png"/><Relationship Id="rId9" Type="http://schemas.openxmlformats.org/officeDocument/2006/relationships/image" Target="../media/image75.png"/><Relationship Id="rId1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0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0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99.png"/><Relationship Id="rId7" Type="http://schemas.openxmlformats.org/officeDocument/2006/relationships/image" Target="../media/image6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0.png"/><Relationship Id="rId5" Type="http://schemas.openxmlformats.org/officeDocument/2006/relationships/image" Target="../media/image72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102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0.png"/><Relationship Id="rId10" Type="http://schemas.openxmlformats.org/officeDocument/2006/relationships/image" Target="../media/image900.png"/><Relationship Id="rId4" Type="http://schemas.openxmlformats.org/officeDocument/2006/relationships/image" Target="../media/image441.png"/><Relationship Id="rId9" Type="http://schemas.openxmlformats.org/officeDocument/2006/relationships/image" Target="../media/image8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70.png"/><Relationship Id="rId7" Type="http://schemas.openxmlformats.org/officeDocument/2006/relationships/image" Target="../media/image51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1.png"/><Relationship Id="rId5" Type="http://schemas.openxmlformats.org/officeDocument/2006/relationships/image" Target="../media/image490.png"/><Relationship Id="rId10" Type="http://schemas.openxmlformats.org/officeDocument/2006/relationships/image" Target="../media/image540.png"/><Relationship Id="rId4" Type="http://schemas.openxmlformats.org/officeDocument/2006/relationships/image" Target="../media/image103.png"/><Relationship Id="rId9" Type="http://schemas.openxmlformats.org/officeDocument/2006/relationships/image" Target="../media/image5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610.png"/><Relationship Id="rId7" Type="http://schemas.openxmlformats.org/officeDocument/2006/relationships/image" Target="../media/image740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670.png"/><Relationship Id="rId9" Type="http://schemas.openxmlformats.org/officeDocument/2006/relationships/image" Target="../media/image7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109.jpeg"/><Relationship Id="rId7" Type="http://schemas.openxmlformats.org/officeDocument/2006/relationships/image" Target="../media/image730.png"/><Relationship Id="rId12" Type="http://schemas.openxmlformats.org/officeDocument/2006/relationships/image" Target="../media/image7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670.png"/><Relationship Id="rId10" Type="http://schemas.openxmlformats.org/officeDocument/2006/relationships/image" Target="../media/image760.png"/><Relationship Id="rId4" Type="http://schemas.openxmlformats.org/officeDocument/2006/relationships/image" Target="../media/image610.png"/><Relationship Id="rId9" Type="http://schemas.openxmlformats.org/officeDocument/2006/relationships/image" Target="../media/image7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png"/><Relationship Id="rId7" Type="http://schemas.openxmlformats.org/officeDocument/2006/relationships/image" Target="../media/image70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png"/><Relationship Id="rId5" Type="http://schemas.openxmlformats.org/officeDocument/2006/relationships/image" Target="../media/image500.png"/><Relationship Id="rId4" Type="http://schemas.openxmlformats.org/officeDocument/2006/relationships/image" Target="../media/image400.png"/><Relationship Id="rId9" Type="http://schemas.openxmlformats.org/officeDocument/2006/relationships/image" Target="../media/image9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0.png"/><Relationship Id="rId7" Type="http://schemas.openxmlformats.org/officeDocument/2006/relationships/image" Target="../media/image15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23.png"/><Relationship Id="rId21" Type="http://schemas.openxmlformats.org/officeDocument/2006/relationships/image" Target="../media/image42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2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0.png"/><Relationship Id="rId15" Type="http://schemas.openxmlformats.org/officeDocument/2006/relationships/image" Target="../media/image27.svg"/><Relationship Id="rId10" Type="http://schemas.openxmlformats.org/officeDocument/2006/relationships/image" Target="../media/image110.png"/><Relationship Id="rId19" Type="http://schemas.openxmlformats.org/officeDocument/2006/relationships/image" Target="../media/image31.png"/><Relationship Id="rId14" Type="http://schemas.openxmlformats.org/officeDocument/2006/relationships/image" Target="../media/image26.png"/><Relationship Id="rId22" Type="http://schemas.openxmlformats.org/officeDocument/2006/relationships/image" Target="../media/image430.png"/><Relationship Id="rId4" Type="http://schemas.openxmlformats.org/officeDocument/2006/relationships/image" Target="../media/image4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7EC1-FC2C-4BBD-B494-2627B3A0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Energy-Efficient Neuromorphic Computing</a:t>
            </a:r>
            <a:endParaRPr lang="en-IN" sz="4000" dirty="0">
              <a:solidFill>
                <a:srgbClr val="0070C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1CE79-6EA6-403D-A72B-6FAD99BE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00DD2-633B-49F8-9F86-E24CE06C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84E4A-F5E8-4897-B79D-BEE72DE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D5A21-CB02-4782-B830-D837CC278D5E}"/>
              </a:ext>
            </a:extLst>
          </p:cNvPr>
          <p:cNvSpPr txBox="1"/>
          <p:nvPr/>
        </p:nvSpPr>
        <p:spPr>
          <a:xfrm>
            <a:off x="1" y="34989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Khritish</a:t>
            </a:r>
            <a:r>
              <a:rPr lang="en-US" sz="2400" dirty="0"/>
              <a:t> Kumar Behera 17125</a:t>
            </a:r>
            <a:endParaRPr lang="en-IN" sz="2400" dirty="0"/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2"/>
              </a:rPr>
              <a:t>khritish17@iiserb.ac.in</a:t>
            </a:r>
            <a:endParaRPr lang="en-IN" sz="2400" dirty="0"/>
          </a:p>
          <a:p>
            <a:pPr algn="ctr"/>
            <a:r>
              <a:rPr lang="en-IN" sz="2400" dirty="0"/>
              <a:t>Indian Institute of Science Education and Research [IISER] Bhopal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Advisor: </a:t>
            </a:r>
            <a:r>
              <a:rPr lang="en-IN" sz="2400" dirty="0" err="1"/>
              <a:t>Dr.</a:t>
            </a:r>
            <a:r>
              <a:rPr lang="en-IN" sz="2400" dirty="0"/>
              <a:t> Kuntal Roy</a:t>
            </a:r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3"/>
              </a:rPr>
              <a:t>kuntal@iiserb.ac.in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8B02E9-275E-4D8B-89C3-F5F55EC327DF}"/>
              </a:ext>
            </a:extLst>
          </p:cNvPr>
          <p:cNvSpPr txBox="1">
            <a:spLocks/>
          </p:cNvSpPr>
          <p:nvPr/>
        </p:nvSpPr>
        <p:spPr>
          <a:xfrm>
            <a:off x="0" y="712177"/>
            <a:ext cx="9144000" cy="878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MS Project: End Term Presentation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88E45B-3799-4847-8DE6-C1E3600BBB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20"/>
          <a:stretch/>
        </p:blipFill>
        <p:spPr>
          <a:xfrm>
            <a:off x="3589952" y="1422212"/>
            <a:ext cx="1964094" cy="1936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E2A82-B67D-4491-99CA-22390AD727C5}"/>
              </a:ext>
            </a:extLst>
          </p:cNvPr>
          <p:cNvSpPr txBox="1"/>
          <p:nvPr/>
        </p:nvSpPr>
        <p:spPr>
          <a:xfrm>
            <a:off x="0" y="5864677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Date: 23-11-2021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8623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 descr="Diagram, schematic&#10;&#10;Description automatically generated">
            <a:extLst>
              <a:ext uri="{FF2B5EF4-FFF2-40B4-BE49-F238E27FC236}">
                <a16:creationId xmlns:a16="http://schemas.microsoft.com/office/drawing/2014/main" id="{DA70549E-933B-415A-A99A-953F1FE4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139" y="3919088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93487-E398-4C4E-ADEF-4640646F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applied along in-plane hard axis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2ADF3-A749-42B9-9A37-999EC147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C99A9-BE27-4CD8-8CF1-DF39BD4E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F89BD-1050-434E-AFB6-BD52016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</a:t>
            </a:fld>
            <a:endParaRPr lang="en-IN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54A92B-A827-489E-B4C3-60E7FE9B3F7C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25F734-21D5-4830-85D4-4C9276B58CA7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C9C293-16F0-4CF3-A9B4-8387CD8B3C81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D84A2F7-F069-408D-94E5-71D265FB276A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4F247B-3731-45AB-97A9-42B7E8053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F6F873-4C05-47E4-86C0-E094B4E9AF63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393079-3294-4300-A89B-4C116E331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C52C74-E208-47F4-9DF0-2C2FB9BD3DD9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1C537D-771F-4F01-BB05-B5499EE869A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4F1D57-5F4B-4CD9-9173-E9DB3898390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074B37-3761-4E64-9738-8CA7212F53E6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53B206-92B2-4120-A3E9-81525087FE0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7B46419-281C-4976-926E-62DB10FE3A89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45E08-276C-4D39-B94E-115D92855FC9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79B28A-DB9E-471E-B8F7-1D7FC29D1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C626C7-D5D4-430F-94E6-78ACAD499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A079F2-B0D0-4A42-A9A9-A5F0A7D9E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54766A-5899-47DB-BC07-8D365FFB541E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E18794-4621-4949-B0CA-84917DE3D974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6AA451-F469-42AD-AE9A-3E6DD88D5F46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745183E-4CAC-47B4-BB04-D62BBF60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4057" r="7549"/>
          <a:stretch/>
        </p:blipFill>
        <p:spPr>
          <a:xfrm>
            <a:off x="0" y="3175244"/>
            <a:ext cx="5840963" cy="3216765"/>
          </a:xfrm>
          <a:prstGeom prst="rect">
            <a:avLst/>
          </a:prstGeom>
        </p:spPr>
      </p:pic>
      <p:sp>
        <p:nvSpPr>
          <p:cNvPr id="36" name="Arrow: Up 35">
            <a:extLst>
              <a:ext uri="{FF2B5EF4-FFF2-40B4-BE49-F238E27FC236}">
                <a16:creationId xmlns:a16="http://schemas.microsoft.com/office/drawing/2014/main" id="{E0E14AFB-8B34-4CFB-921E-BF70317B3DA7}"/>
              </a:ext>
            </a:extLst>
          </p:cNvPr>
          <p:cNvSpPr/>
          <p:nvPr/>
        </p:nvSpPr>
        <p:spPr>
          <a:xfrm>
            <a:off x="354900" y="412659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75A8C62D-5BFE-41DD-A352-CC2E3E8A1E2D}"/>
              </a:ext>
            </a:extLst>
          </p:cNvPr>
          <p:cNvSpPr/>
          <p:nvPr/>
        </p:nvSpPr>
        <p:spPr>
          <a:xfrm rot="5400000">
            <a:off x="3061722" y="5550416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56BB5A26-BCE9-48E7-9FC8-CE2231C18493}"/>
              </a:ext>
            </a:extLst>
          </p:cNvPr>
          <p:cNvSpPr/>
          <p:nvPr/>
        </p:nvSpPr>
        <p:spPr>
          <a:xfrm rot="1793185">
            <a:off x="1718959" y="4802837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Up 38">
            <a:extLst>
              <a:ext uri="{FF2B5EF4-FFF2-40B4-BE49-F238E27FC236}">
                <a16:creationId xmlns:a16="http://schemas.microsoft.com/office/drawing/2014/main" id="{E780BD5C-083B-4192-878F-1BDECFBAC51A}"/>
              </a:ext>
            </a:extLst>
          </p:cNvPr>
          <p:cNvSpPr/>
          <p:nvPr/>
        </p:nvSpPr>
        <p:spPr>
          <a:xfrm rot="10800000">
            <a:off x="5593689" y="418574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294FF2BE-5D26-466A-8A35-2B84718ED152}"/>
              </a:ext>
            </a:extLst>
          </p:cNvPr>
          <p:cNvSpPr/>
          <p:nvPr/>
        </p:nvSpPr>
        <p:spPr>
          <a:xfrm rot="8288394">
            <a:off x="4341873" y="4802837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/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/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/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DE4A1A8F-131C-4D64-98B0-1755482BE8FF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Y-axis</a:t>
            </a:r>
          </a:p>
        </p:txBody>
      </p:sp>
    </p:spTree>
    <p:extLst>
      <p:ext uri="{BB962C8B-B14F-4D97-AF65-F5344CB8AC3E}">
        <p14:creationId xmlns:p14="http://schemas.microsoft.com/office/powerpoint/2010/main" val="342267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8568-2047-408D-8979-A66D0AE9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Filed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C1F85-E64B-471B-9266-B8D68B82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25508-82A8-4E46-AC33-92D9FC1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8AA5A-4379-46DE-B1CA-F448B3CC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11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527CFC-9938-46A9-AAED-8F40C4C7ADAB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A7731A4-0A28-4E15-9378-00B59587FDA5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6B59790-879B-467F-B7A8-29BC90DEBBF7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F591C1-CA3C-4AB3-9080-7EE6EBA00477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36AB4-DB66-4CAE-9621-C34205CBF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1A3905-885E-4A09-8EF8-2108C2A0F9B9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248EDB-1355-46E2-A4CF-DC10003B4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C9A134-E8A2-4F73-873B-69CBD700FA2B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CFCED8-B1BA-4A17-A4B9-07B6EA98CA3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0CBA31-D92E-4C5E-9A8C-3D368B110842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4E0622-0E5E-47F8-A368-AC941761D173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26574-BFCA-46BE-A627-255EC5E46F1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DA3FC58-5194-46EC-9EF6-3F97D316E3D6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FED9C98-4199-4ED3-B136-743A3CFB5C61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3E2E9F-6B92-42E1-8C21-E246DE2D5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B1D3DD-3EF8-4DD5-A9DA-92ABC37EF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81FC1-63BA-4373-A140-E7C19224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E382D-7382-4AD4-89AA-42B72974C3E6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0FE3A7-ED5F-4E80-BB83-5D7ADA526B4A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210136-D31F-4C7F-B806-7AAD0A10AC5E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/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CFA0FFE-AF39-4DA7-9963-BDCCA540E5E4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Z-axis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833EEC-60FA-46CC-98E2-641ABE58C7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5839" r="7740"/>
          <a:stretch/>
        </p:blipFill>
        <p:spPr>
          <a:xfrm>
            <a:off x="47060" y="2930258"/>
            <a:ext cx="5999178" cy="3322409"/>
          </a:xfrm>
          <a:prstGeom prst="rect">
            <a:avLst/>
          </a:prstGeom>
        </p:spPr>
      </p:pic>
      <p:sp>
        <p:nvSpPr>
          <p:cNvPr id="33" name="Arrow: Up 32">
            <a:extLst>
              <a:ext uri="{FF2B5EF4-FFF2-40B4-BE49-F238E27FC236}">
                <a16:creationId xmlns:a16="http://schemas.microsoft.com/office/drawing/2014/main" id="{1E5BA8E5-F141-49F8-BA6B-97606B071AA1}"/>
              </a:ext>
            </a:extLst>
          </p:cNvPr>
          <p:cNvSpPr/>
          <p:nvPr/>
        </p:nvSpPr>
        <p:spPr>
          <a:xfrm>
            <a:off x="298339" y="4270384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16219DF1-56FA-4EF9-8183-9457AF12102C}"/>
              </a:ext>
            </a:extLst>
          </p:cNvPr>
          <p:cNvSpPr/>
          <p:nvPr/>
        </p:nvSpPr>
        <p:spPr>
          <a:xfrm rot="5551570">
            <a:off x="3060019" y="3864607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CA723DD2-1609-4C2A-B5E1-81636DA20EAC}"/>
              </a:ext>
            </a:extLst>
          </p:cNvPr>
          <p:cNvSpPr/>
          <p:nvPr/>
        </p:nvSpPr>
        <p:spPr>
          <a:xfrm rot="10800000">
            <a:off x="5840316" y="5392852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041E694B-7ACE-4080-9144-043169E568A0}"/>
              </a:ext>
            </a:extLst>
          </p:cNvPr>
          <p:cNvSpPr/>
          <p:nvPr/>
        </p:nvSpPr>
        <p:spPr>
          <a:xfrm rot="2396405">
            <a:off x="1668044" y="3779433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BF098A10-1CC6-4033-9007-5ED1DEA14298}"/>
              </a:ext>
            </a:extLst>
          </p:cNvPr>
          <p:cNvSpPr/>
          <p:nvPr/>
        </p:nvSpPr>
        <p:spPr>
          <a:xfrm rot="9015133">
            <a:off x="4399293" y="4605055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4" name="Picture 43" descr="Diagram, schematic&#10;&#10;Description automatically generated">
            <a:extLst>
              <a:ext uri="{FF2B5EF4-FFF2-40B4-BE49-F238E27FC236}">
                <a16:creationId xmlns:a16="http://schemas.microsoft.com/office/drawing/2014/main" id="{1077290B-6F0C-47C3-8138-42820E821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139" y="3919088"/>
            <a:ext cx="2404850" cy="17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F63F-6257-4F5F-ADCD-1F10B7B3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Perpendicular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DFE4-3AE3-4BE5-8265-477B2854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2A470-6805-4D29-8251-922448D86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9A78D-9854-45AD-8277-42F862D2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12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46CC0-6CB3-4FCC-8DAF-35C8AFB63E77}"/>
              </a:ext>
            </a:extLst>
          </p:cNvPr>
          <p:cNvGrpSpPr/>
          <p:nvPr/>
        </p:nvGrpSpPr>
        <p:grpSpPr>
          <a:xfrm>
            <a:off x="6942098" y="334791"/>
            <a:ext cx="1742425" cy="1297315"/>
            <a:chOff x="4100028" y="4473242"/>
            <a:chExt cx="1742425" cy="1297315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0ED725B9-9CE3-42F1-A3CC-5CB8CF08AA61}"/>
                </a:ext>
              </a:extLst>
            </p:cNvPr>
            <p:cNvSpPr/>
            <p:nvPr/>
          </p:nvSpPr>
          <p:spPr>
            <a:xfrm>
              <a:off x="4205099" y="4894732"/>
              <a:ext cx="828068" cy="875825"/>
            </a:xfrm>
            <a:prstGeom prst="can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 w="25400">
              <a:solidFill>
                <a:schemeClr val="accent1">
                  <a:lumMod val="50000"/>
                  <a:alpha val="40000"/>
                </a:schemeClr>
              </a:solidFill>
            </a:ln>
            <a:scene3d>
              <a:camera prst="orthographicFront">
                <a:rot lat="1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40F2AB5E-77BE-46BE-A0A9-813AC7C3F3BD}"/>
                </a:ext>
              </a:extLst>
            </p:cNvPr>
            <p:cNvSpPr/>
            <p:nvPr/>
          </p:nvSpPr>
          <p:spPr>
            <a:xfrm rot="16200000">
              <a:off x="4345692" y="5154174"/>
              <a:ext cx="567591" cy="255021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9DA01D-53A1-4CF1-B133-BB88E288DDAE}"/>
                </a:ext>
              </a:extLst>
            </p:cNvPr>
            <p:cNvSpPr txBox="1"/>
            <p:nvPr/>
          </p:nvSpPr>
          <p:spPr>
            <a:xfrm>
              <a:off x="4100028" y="447324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</a:t>
              </a:r>
              <a:r>
                <a:rPr lang="en-IN" sz="2400" b="0" i="0" dirty="0">
                  <a:latin typeface="+mj-lt"/>
                </a:rPr>
                <a:t>CrPt</a:t>
              </a:r>
              <a:endParaRPr lang="en-IN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F675C6-61E8-47F8-8B41-17333BD4B450}"/>
                </a:ext>
              </a:extLst>
            </p:cNvPr>
            <p:cNvSpPr txBox="1"/>
            <p:nvPr/>
          </p:nvSpPr>
          <p:spPr>
            <a:xfrm>
              <a:off x="5137518" y="5160645"/>
              <a:ext cx="704935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solidFill>
                    <a:srgbClr val="C00000"/>
                  </a:solidFill>
                  <a:latin typeface="+mj-lt"/>
                  <a:cs typeface="Arial" panose="020B0604020202020204" pitchFamily="34" charset="0"/>
                </a:rPr>
                <a:t>Bulk</a:t>
              </a:r>
              <a:endParaRPr lang="en-IN" sz="2400" b="1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AA49D-3678-4F9F-B18F-D69DCF3289EF}"/>
              </a:ext>
            </a:extLst>
          </p:cNvPr>
          <p:cNvGrpSpPr/>
          <p:nvPr/>
        </p:nvGrpSpPr>
        <p:grpSpPr>
          <a:xfrm>
            <a:off x="6406077" y="1679231"/>
            <a:ext cx="2935784" cy="1884435"/>
            <a:chOff x="6156306" y="4370035"/>
            <a:chExt cx="2905476" cy="18844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AD4B10-1A8A-4870-BC32-9B2EFE3F61FE}"/>
                </a:ext>
              </a:extLst>
            </p:cNvPr>
            <p:cNvSpPr txBox="1"/>
            <p:nvPr/>
          </p:nvSpPr>
          <p:spPr>
            <a:xfrm>
              <a:off x="7093159" y="5308892"/>
              <a:ext cx="19686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t</a:t>
              </a:r>
              <a:r>
                <a:rPr lang="en-IN" sz="2400" i="0" baseline="-25000" dirty="0">
                  <a:latin typeface="+mj-lt"/>
                </a:rPr>
                <a:t>CoFeB</a:t>
              </a:r>
              <a:r>
                <a:rPr lang="en-IN" sz="2400" i="0" dirty="0">
                  <a:latin typeface="+mj-lt"/>
                </a:rPr>
                <a:t>&lt;1.3 nm</a:t>
              </a:r>
              <a:endParaRPr lang="en-IN" sz="2400" baseline="-25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1AB552-AE98-4A97-A59C-3B5D13DFAD2B}"/>
                </a:ext>
              </a:extLst>
            </p:cNvPr>
            <p:cNvGrpSpPr/>
            <p:nvPr/>
          </p:nvGrpSpPr>
          <p:grpSpPr>
            <a:xfrm>
              <a:off x="6156306" y="4370035"/>
              <a:ext cx="2006499" cy="1884435"/>
              <a:chOff x="6172542" y="4371879"/>
              <a:chExt cx="2006499" cy="18844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90C59F-EBE8-4FE6-8CDD-E1B97B8F9896}"/>
                  </a:ext>
                </a:extLst>
              </p:cNvPr>
              <p:cNvSpPr txBox="1"/>
              <p:nvPr/>
            </p:nvSpPr>
            <p:spPr>
              <a:xfrm>
                <a:off x="7109395" y="4940811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i="0" dirty="0">
                    <a:latin typeface="+mj-lt"/>
                  </a:rPr>
                  <a:t>CoFeB</a:t>
                </a:r>
                <a:endParaRPr lang="en-IN" sz="2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AEEF26-BAB7-4859-8B4B-F09CBFBAFDF3}"/>
                  </a:ext>
                </a:extLst>
              </p:cNvPr>
              <p:cNvSpPr txBox="1"/>
              <p:nvPr/>
            </p:nvSpPr>
            <p:spPr>
              <a:xfrm>
                <a:off x="7120124" y="4446458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+mj-lt"/>
                  </a:rPr>
                  <a:t>MgO</a:t>
                </a:r>
                <a:endParaRPr lang="en-IN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9274AB-7693-4322-BAC9-BAE0E2871094}"/>
                  </a:ext>
                </a:extLst>
              </p:cNvPr>
              <p:cNvSpPr txBox="1"/>
              <p:nvPr/>
            </p:nvSpPr>
            <p:spPr>
              <a:xfrm>
                <a:off x="6172542" y="5794649"/>
                <a:ext cx="1244276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  <a:latin typeface="+mj-lt"/>
                    <a:cs typeface="Arial" panose="020B0604020202020204" pitchFamily="34" charset="0"/>
                  </a:rPr>
                  <a:t>Interface</a:t>
                </a:r>
                <a:endParaRPr lang="en-IN" sz="2400" b="1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7" name="Cylinder 16">
                <a:extLst>
                  <a:ext uri="{FF2B5EF4-FFF2-40B4-BE49-F238E27FC236}">
                    <a16:creationId xmlns:a16="http://schemas.microsoft.com/office/drawing/2014/main" id="{48B7F9D7-BCFD-434F-A3E1-5776F283CA51}"/>
                  </a:ext>
                </a:extLst>
              </p:cNvPr>
              <p:cNvSpPr/>
              <p:nvPr/>
            </p:nvSpPr>
            <p:spPr>
              <a:xfrm>
                <a:off x="6260406" y="4371879"/>
                <a:ext cx="828068" cy="875824"/>
              </a:xfrm>
              <a:prstGeom prst="can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8" name="Cylinder 17">
                <a:extLst>
                  <a:ext uri="{FF2B5EF4-FFF2-40B4-BE49-F238E27FC236}">
                    <a16:creationId xmlns:a16="http://schemas.microsoft.com/office/drawing/2014/main" id="{B09F71FA-437D-4AF4-80A3-7071AC29BD7C}"/>
                  </a:ext>
                </a:extLst>
              </p:cNvPr>
              <p:cNvSpPr/>
              <p:nvPr/>
            </p:nvSpPr>
            <p:spPr>
              <a:xfrm>
                <a:off x="6257932" y="4938129"/>
                <a:ext cx="828068" cy="875825"/>
              </a:xfrm>
              <a:prstGeom prst="can">
                <a:avLst/>
              </a:prstGeom>
              <a:solidFill>
                <a:schemeClr val="accent1">
                  <a:lumMod val="75000"/>
                  <a:alpha val="40000"/>
                </a:schemeClr>
              </a:solidFill>
              <a:ln w="25400">
                <a:solidFill>
                  <a:schemeClr val="accent1">
                    <a:lumMod val="50000"/>
                    <a:alpha val="70000"/>
                  </a:schemeClr>
                </a:solidFill>
              </a:ln>
              <a:scene3d>
                <a:camera prst="orthographicFront">
                  <a:rot lat="24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Arrow: Left-Right 18">
                <a:extLst>
                  <a:ext uri="{FF2B5EF4-FFF2-40B4-BE49-F238E27FC236}">
                    <a16:creationId xmlns:a16="http://schemas.microsoft.com/office/drawing/2014/main" id="{0BA3CA87-6CD6-454A-9AB6-2228C26FEA0D}"/>
                  </a:ext>
                </a:extLst>
              </p:cNvPr>
              <p:cNvSpPr/>
              <p:nvPr/>
            </p:nvSpPr>
            <p:spPr>
              <a:xfrm rot="16200000">
                <a:off x="6388297" y="5248531"/>
                <a:ext cx="567591" cy="255021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DB4D660E-4876-4F88-81E4-F44F9EC662A9}"/>
              </a:ext>
            </a:extLst>
          </p:cNvPr>
          <p:cNvSpPr txBox="1">
            <a:spLocks/>
          </p:cNvSpPr>
          <p:nvPr/>
        </p:nvSpPr>
        <p:spPr>
          <a:xfrm>
            <a:off x="159503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Priyesh Kumar</a:t>
            </a:r>
            <a:endParaRPr lang="en-US" dirty="0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157EA95A-98F4-4DE4-8CFC-E7911F364390}"/>
              </a:ext>
            </a:extLst>
          </p:cNvPr>
          <p:cNvSpPr txBox="1">
            <a:spLocks/>
          </p:cNvSpPr>
          <p:nvPr/>
        </p:nvSpPr>
        <p:spPr>
          <a:xfrm>
            <a:off x="3051559" y="649157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IISER Bhopal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287D21-859E-4EC9-B810-B06D24FF691E}"/>
              </a:ext>
            </a:extLst>
          </p:cNvPr>
          <p:cNvSpPr txBox="1"/>
          <p:nvPr/>
        </p:nvSpPr>
        <p:spPr>
          <a:xfrm>
            <a:off x="5625025" y="5175505"/>
            <a:ext cx="2900049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Circular cross-section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/>
              <p:nvPr/>
            </p:nvSpPr>
            <p:spPr>
              <a:xfrm>
                <a:off x="-22941" y="5935822"/>
                <a:ext cx="483887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𝑃𝑀𝐴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PMA</m:t>
                          </m:r>
                        </m:sub>
                      </m:sSub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  <m:func>
                        <m:func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41" y="5935822"/>
                <a:ext cx="4838877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/>
              <p:nvPr/>
            </p:nvSpPr>
            <p:spPr>
              <a:xfrm>
                <a:off x="56117" y="5570970"/>
                <a:ext cx="4914941" cy="491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solidFill>
                      <a:schemeClr val="tx1"/>
                    </a:solidFill>
                  </a:rPr>
                  <a:t>H</a:t>
                </a:r>
                <a:r>
                  <a:rPr lang="en-IN" sz="2400" baseline="-25000" dirty="0">
                    <a:solidFill>
                      <a:schemeClr val="tx1"/>
                    </a:solidFill>
                  </a:rPr>
                  <a:t>PMA</a:t>
                </a:r>
                <a14:m>
                  <m:oMath xmlns:m="http://schemas.openxmlformats.org/officeDocument/2006/math">
                    <m:r>
                      <a:rPr lang="en-IN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𝑐𝑟𝑦𝑠𝑡𝑎𝑙𝑙𝑖𝑛𝑒</m:t>
                        </m:r>
                      </m:sub>
                    </m:sSub>
                    <m:r>
                      <a:rPr lang="en-IN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𝑖𝑛𝑡𝑒</m:t>
                        </m:r>
                        <m:r>
                          <m:rPr>
                            <m:sty m:val="p"/>
                          </m:rPr>
                          <a:rPr lang="en-IN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rf</m:t>
                        </m:r>
                        <m: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𝑎𝑐𝑒</m:t>
                        </m:r>
                      </m:sub>
                    </m:sSub>
                  </m:oMath>
                </a14:m>
                <a:endParaRPr lang="en-IN" sz="24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" y="5570970"/>
                <a:ext cx="4914941" cy="491160"/>
              </a:xfrm>
              <a:prstGeom prst="rect">
                <a:avLst/>
              </a:prstGeom>
              <a:blipFill>
                <a:blip r:embed="rId3"/>
                <a:stretch>
                  <a:fillRect l="-1861" t="-8750" b="-23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/>
              <p:nvPr/>
            </p:nvSpPr>
            <p:spPr>
              <a:xfrm>
                <a:off x="2105548" y="4818057"/>
                <a:ext cx="4005391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548" y="4818057"/>
                <a:ext cx="4005391" cy="493405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/>
              <p:nvPr/>
            </p:nvSpPr>
            <p:spPr>
              <a:xfrm>
                <a:off x="1776048" y="3393319"/>
                <a:ext cx="501327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Sup>
                        <m:sSubSup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𝛺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48" y="3393319"/>
                <a:ext cx="5013278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/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/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/>
              <p:nvPr/>
            </p:nvSpPr>
            <p:spPr>
              <a:xfrm>
                <a:off x="96477" y="4245222"/>
                <a:ext cx="8963827" cy="418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7" y="4245222"/>
                <a:ext cx="8963827" cy="418245"/>
              </a:xfrm>
              <a:prstGeom prst="rect">
                <a:avLst/>
              </a:prstGeom>
              <a:blipFill>
                <a:blip r:embed="rId8"/>
                <a:stretch>
                  <a:fillRect l="-884" r="-68" b="-202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/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Easy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blipFill>
                <a:blip r:embed="rId9"/>
                <a:stretch>
                  <a:fillRect l="-327" t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D7D326-2E41-44CA-8D97-6F64AB9941A0}"/>
                  </a:ext>
                </a:extLst>
              </p:cNvPr>
              <p:cNvSpPr txBox="1"/>
              <p:nvPr/>
            </p:nvSpPr>
            <p:spPr>
              <a:xfrm>
                <a:off x="173637" y="2956399"/>
                <a:ext cx="3662405" cy="46166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Magnet’s plane: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IN" sz="2400" b="1" i="1" dirty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D7D326-2E41-44CA-8D97-6F64AB99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37" y="2956399"/>
                <a:ext cx="3662405" cy="461665"/>
              </a:xfrm>
              <a:prstGeom prst="rect">
                <a:avLst/>
              </a:prstGeom>
              <a:blipFill>
                <a:blip r:embed="rId10"/>
                <a:stretch>
                  <a:fillRect l="-249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/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Hard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blipFill>
                <a:blip r:embed="rId11"/>
                <a:stretch>
                  <a:fillRect l="-3265" t="-5882" r="-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6E36C38-37AF-4BF2-922D-4375F411EE56}"/>
              </a:ext>
            </a:extLst>
          </p:cNvPr>
          <p:cNvGrpSpPr/>
          <p:nvPr/>
        </p:nvGrpSpPr>
        <p:grpSpPr>
          <a:xfrm>
            <a:off x="1601407" y="783319"/>
            <a:ext cx="2421495" cy="2199297"/>
            <a:chOff x="1758629" y="693368"/>
            <a:chExt cx="2421495" cy="21992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978D852-A332-46B3-9C96-B48986004A86}"/>
                </a:ext>
              </a:extLst>
            </p:cNvPr>
            <p:cNvGrpSpPr/>
            <p:nvPr/>
          </p:nvGrpSpPr>
          <p:grpSpPr>
            <a:xfrm>
              <a:off x="1758629" y="693368"/>
              <a:ext cx="2421495" cy="2065566"/>
              <a:chOff x="1543348" y="1234432"/>
              <a:chExt cx="2663644" cy="206556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8411D04-C1D7-483B-8ADE-0C5ACCC71A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8345" y="1396906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20C1B8B-A9F9-4023-8E1A-788639E80FCC}"/>
                  </a:ext>
                </a:extLst>
              </p:cNvPr>
              <p:cNvCxnSpPr/>
              <p:nvPr/>
            </p:nvCxnSpPr>
            <p:spPr>
              <a:xfrm>
                <a:off x="2678345" y="2560859"/>
                <a:ext cx="1212574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CC75DD5-BE10-44AA-83EE-D6CAB0764320}"/>
                  </a:ext>
                </a:extLst>
              </p:cNvPr>
              <p:cNvCxnSpPr/>
              <p:nvPr/>
            </p:nvCxnSpPr>
            <p:spPr>
              <a:xfrm flipH="1">
                <a:off x="1868783" y="255487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Arrow: Up-Down 69">
                <a:extLst>
                  <a:ext uri="{FF2B5EF4-FFF2-40B4-BE49-F238E27FC236}">
                    <a16:creationId xmlns:a16="http://schemas.microsoft.com/office/drawing/2014/main" id="{FB85DEC9-4E20-4DC6-9363-7173A7A7DC69}"/>
                  </a:ext>
                </a:extLst>
              </p:cNvPr>
              <p:cNvSpPr/>
              <p:nvPr/>
            </p:nvSpPr>
            <p:spPr>
              <a:xfrm>
                <a:off x="2512413" y="2038841"/>
                <a:ext cx="343119" cy="953037"/>
              </a:xfrm>
              <a:prstGeom prst="upDown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0CCD2D-3EC6-4670-9FE0-14A14F616F9F}"/>
                  </a:ext>
                </a:extLst>
              </p:cNvPr>
              <p:cNvSpPr txBox="1"/>
              <p:nvPr/>
            </p:nvSpPr>
            <p:spPr>
              <a:xfrm>
                <a:off x="2287392" y="1234432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17EFAE-A711-4630-8FFA-405F936E8C6E}"/>
                  </a:ext>
                </a:extLst>
              </p:cNvPr>
              <p:cNvSpPr txBox="1"/>
              <p:nvPr/>
            </p:nvSpPr>
            <p:spPr>
              <a:xfrm>
                <a:off x="3845046" y="229411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A5691EE-0971-44F9-8304-090301E39DEC}"/>
                  </a:ext>
                </a:extLst>
              </p:cNvPr>
              <p:cNvSpPr txBox="1"/>
              <p:nvPr/>
            </p:nvSpPr>
            <p:spPr>
              <a:xfrm>
                <a:off x="1543348" y="2838333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74" name="Cylinder 73">
                <a:extLst>
                  <a:ext uri="{FF2B5EF4-FFF2-40B4-BE49-F238E27FC236}">
                    <a16:creationId xmlns:a16="http://schemas.microsoft.com/office/drawing/2014/main" id="{9F14FFA0-8788-4AD1-AA34-2478B5834F31}"/>
                  </a:ext>
                </a:extLst>
              </p:cNvPr>
              <p:cNvSpPr/>
              <p:nvPr/>
            </p:nvSpPr>
            <p:spPr>
              <a:xfrm>
                <a:off x="2282129" y="1800059"/>
                <a:ext cx="828068" cy="1282781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  <a:alpha val="70000"/>
                </a:schemeClr>
              </a:solidFill>
              <a:ln w="25400">
                <a:solidFill>
                  <a:schemeClr val="accent1">
                    <a:lumMod val="50000"/>
                    <a:alpha val="4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D887182-E8BD-49C8-A17F-EEE48F88D1D6}"/>
                    </a:ext>
                  </a:extLst>
                </p:cNvPr>
                <p:cNvSpPr txBox="1"/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AC4F1BC-B853-440D-81AB-0EC91F953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5BD4D4A-AFBE-4348-BB83-0BD8FF8A5D9A}"/>
                    </a:ext>
                  </a:extLst>
                </p:cNvPr>
                <p:cNvSpPr txBox="1"/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D3BACF-9D9D-471E-8F6E-820571A68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/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blipFill>
                <a:blip r:embed="rId25"/>
                <a:stretch>
                  <a:fillRect r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E4A331E-B95A-4E73-AB34-9F2582B91653}"/>
              </a:ext>
            </a:extLst>
          </p:cNvPr>
          <p:cNvGrpSpPr/>
          <p:nvPr/>
        </p:nvGrpSpPr>
        <p:grpSpPr>
          <a:xfrm>
            <a:off x="3660045" y="839046"/>
            <a:ext cx="3004940" cy="2117353"/>
            <a:chOff x="5672290" y="1102182"/>
            <a:chExt cx="3479126" cy="219775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F0EAFBE-1614-4E8E-98A6-ABBD60948BDF}"/>
                </a:ext>
              </a:extLst>
            </p:cNvPr>
            <p:cNvGrpSpPr/>
            <p:nvPr/>
          </p:nvGrpSpPr>
          <p:grpSpPr>
            <a:xfrm>
              <a:off x="5672290" y="1102182"/>
              <a:ext cx="3479126" cy="2197751"/>
              <a:chOff x="5308669" y="1087690"/>
              <a:chExt cx="3479126" cy="2197751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E49374BB-4A92-4763-8E0C-133330D1A8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4617" y="1282635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804735E8-D41F-4CD9-97E4-3BCD53306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44929"/>
                <a:ext cx="1211985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03A3050-E733-463F-AC11-09A7BF121C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5055" y="244038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C28AE92-2060-45F0-866B-7CF2F11594C6}"/>
                  </a:ext>
                </a:extLst>
              </p:cNvPr>
              <p:cNvSpPr txBox="1"/>
              <p:nvPr/>
            </p:nvSpPr>
            <p:spPr>
              <a:xfrm>
                <a:off x="5308669" y="2823776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3DC5D62-3077-43DD-8D77-557D1659B5E9}"/>
                  </a:ext>
                </a:extLst>
              </p:cNvPr>
              <p:cNvSpPr txBox="1"/>
              <p:nvPr/>
            </p:nvSpPr>
            <p:spPr>
              <a:xfrm>
                <a:off x="7550981" y="2196595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4535D8-10DC-4069-A8A5-809FA3F1E450}"/>
                  </a:ext>
                </a:extLst>
              </p:cNvPr>
              <p:cNvSpPr txBox="1"/>
              <p:nvPr/>
            </p:nvSpPr>
            <p:spPr>
              <a:xfrm>
                <a:off x="5928503" y="110470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8E08CBD-9AC2-4E88-B8FA-6513F0C93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6680" y="1981740"/>
                <a:ext cx="1011742" cy="44601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DD057D8-AF28-4B72-A76C-1A912CE6B5BA}"/>
                  </a:ext>
                </a:extLst>
              </p:cNvPr>
              <p:cNvSpPr txBox="1"/>
              <p:nvPr/>
            </p:nvSpPr>
            <p:spPr>
              <a:xfrm>
                <a:off x="6438618" y="1087690"/>
                <a:ext cx="2349177" cy="86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Magnetization</a:t>
                </a:r>
              </a:p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 direction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18D432F-D4B8-47D5-BA47-A80E8F0C990B}"/>
                      </a:ext>
                    </a:extLst>
                  </p:cNvPr>
                  <p:cNvSpPr txBox="1"/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4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48DF31D-94AA-4FA7-8568-CB522D69DC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5085" r="-169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2443739-9758-4F0E-8036-3838F3FF22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1443" y="1978416"/>
                <a:ext cx="0" cy="966859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75E5422-FE72-4A33-BFFF-81F3D2E91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60928"/>
                <a:ext cx="986826" cy="484347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942DE11-9485-4DBE-92E8-0E2411D576BE}"/>
                      </a:ext>
                    </a:extLst>
                  </p:cNvPr>
                  <p:cNvSpPr txBox="1"/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IN" sz="2400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EF731C-2C85-48CE-AABB-DAF466F14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5385" r="-38462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8" name="Graphic 77" descr="Line arrow Counter clockwise curve">
              <a:extLst>
                <a:ext uri="{FF2B5EF4-FFF2-40B4-BE49-F238E27FC236}">
                  <a16:creationId xmlns:a16="http://schemas.microsoft.com/office/drawing/2014/main" id="{61804979-8798-4F26-86A8-2EF50DED3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6213955">
              <a:off x="6521169" y="2403450"/>
              <a:ext cx="468447" cy="468447"/>
            </a:xfrm>
            <a:prstGeom prst="rect">
              <a:avLst/>
            </a:prstGeom>
          </p:spPr>
        </p:pic>
        <p:pic>
          <p:nvPicPr>
            <p:cNvPr id="79" name="Graphic 78" descr="Line arrow Counter clockwise curve">
              <a:extLst>
                <a:ext uri="{FF2B5EF4-FFF2-40B4-BE49-F238E27FC236}">
                  <a16:creationId xmlns:a16="http://schemas.microsoft.com/office/drawing/2014/main" id="{A1D73127-509E-43D2-875E-BF78AD8B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7387071" flipH="1">
              <a:off x="6561233" y="1870315"/>
              <a:ext cx="677967" cy="468447"/>
            </a:xfrm>
            <a:prstGeom prst="rect">
              <a:avLst/>
            </a:prstGeom>
          </p:spPr>
        </p:pic>
      </p:grpSp>
      <p:sp>
        <p:nvSpPr>
          <p:cNvPr id="92" name="Slide Number Placeholder 9">
            <a:extLst>
              <a:ext uri="{FF2B5EF4-FFF2-40B4-BE49-F238E27FC236}">
                <a16:creationId xmlns:a16="http://schemas.microsoft.com/office/drawing/2014/main" id="{9015FC8E-B9E6-4AD3-85B3-FB5A441D0954}"/>
              </a:ext>
            </a:extLst>
          </p:cNvPr>
          <p:cNvSpPr txBox="1">
            <a:spLocks/>
          </p:cNvSpPr>
          <p:nvPr/>
        </p:nvSpPr>
        <p:spPr>
          <a:xfrm>
            <a:off x="697231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3495D0-1C20-4D5C-AE9D-42F7DC54160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5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61" grpId="0" animBg="1"/>
      <p:bldP spid="62" grpId="0" animBg="1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9FDC-E4DF-4C0D-BDCC-00C9781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Multiferroics and Multiferroic Composites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BDFB0-55D7-46EB-AEC6-EBEE27357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10A7E-3512-4C71-AE27-2C6AD0CA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93F2A-8F30-4748-B235-F5B520D0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13</a:t>
            </a:fld>
            <a:endParaRPr lang="en-IN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2C41964-645E-46AD-94EC-C0A8537D3DDA}"/>
              </a:ext>
            </a:extLst>
          </p:cNvPr>
          <p:cNvGrpSpPr/>
          <p:nvPr/>
        </p:nvGrpSpPr>
        <p:grpSpPr>
          <a:xfrm>
            <a:off x="2841059" y="3277582"/>
            <a:ext cx="3461882" cy="3101229"/>
            <a:chOff x="152400" y="1084557"/>
            <a:chExt cx="5867400" cy="5307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D63E679F-4218-4429-BC99-051EABCCC247}"/>
                    </a:ext>
                  </a:extLst>
                </p:cNvPr>
                <p:cNvSpPr/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solidFill>
                  <a:srgbClr val="FF0066">
                    <a:alpha val="27059"/>
                  </a:srgbClr>
                </a:solidFill>
                <a:ln>
                  <a:solidFill>
                    <a:srgbClr val="FA0E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D63E679F-4218-4429-BC99-051EABCCC2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FA0E84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54D046A-E43D-40CC-BB19-9F4E56D3C71F}"/>
                    </a:ext>
                  </a:extLst>
                </p:cNvPr>
                <p:cNvSpPr/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solidFill>
                  <a:srgbClr val="FF0066">
                    <a:alpha val="27059"/>
                  </a:srgbClr>
                </a:solidFill>
                <a:ln>
                  <a:solidFill>
                    <a:srgbClr val="FA0E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54D046A-E43D-40CC-BB19-9F4E56D3C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A0E84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FAE7EB5-4128-400E-B1D0-516C61C4B581}"/>
                </a:ext>
              </a:extLst>
            </p:cNvPr>
            <p:cNvSpPr/>
            <p:nvPr/>
          </p:nvSpPr>
          <p:spPr>
            <a:xfrm>
              <a:off x="2715490" y="2989557"/>
              <a:ext cx="685800" cy="685800"/>
            </a:xfrm>
            <a:prstGeom prst="ellipse">
              <a:avLst/>
            </a:prstGeom>
            <a:solidFill>
              <a:srgbClr val="FFFF00">
                <a:alpha val="82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1BA078C-7C59-41DE-A7AB-5A80D535562F}"/>
                </a:ext>
              </a:extLst>
            </p:cNvPr>
            <p:cNvSpPr/>
            <p:nvPr/>
          </p:nvSpPr>
          <p:spPr>
            <a:xfrm>
              <a:off x="2743200" y="1084557"/>
              <a:ext cx="685800" cy="685800"/>
            </a:xfrm>
            <a:prstGeom prst="ellipse">
              <a:avLst/>
            </a:prstGeom>
            <a:solidFill>
              <a:srgbClr val="FFFF00">
                <a:alpha val="82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F68DF11-33EA-4461-B45B-53B9FB6F9ABB}"/>
                </a:ext>
              </a:extLst>
            </p:cNvPr>
            <p:cNvSpPr/>
            <p:nvPr/>
          </p:nvSpPr>
          <p:spPr>
            <a:xfrm>
              <a:off x="5334000" y="5351757"/>
              <a:ext cx="685800" cy="685800"/>
            </a:xfrm>
            <a:prstGeom prst="ellipse">
              <a:avLst/>
            </a:prstGeom>
            <a:solidFill>
              <a:srgbClr val="00B0F0">
                <a:alpha val="32941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H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8EA3FF-F4EB-4266-8E51-E591467B148E}"/>
                </a:ext>
              </a:extLst>
            </p:cNvPr>
            <p:cNvSpPr/>
            <p:nvPr/>
          </p:nvSpPr>
          <p:spPr>
            <a:xfrm>
              <a:off x="3352800" y="4132557"/>
              <a:ext cx="685800" cy="685800"/>
            </a:xfrm>
            <a:prstGeom prst="ellipse">
              <a:avLst/>
            </a:prstGeom>
            <a:solidFill>
              <a:srgbClr val="00B0F0">
                <a:alpha val="32941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97DC74A-6272-4E4D-A262-DBD5E0B0B690}"/>
                </a:ext>
              </a:extLst>
            </p:cNvPr>
            <p:cNvCxnSpPr>
              <a:stCxn id="77" idx="6"/>
              <a:endCxn id="81" idx="2"/>
            </p:cNvCxnSpPr>
            <p:nvPr/>
          </p:nvCxnSpPr>
          <p:spPr>
            <a:xfrm>
              <a:off x="2743200" y="4475457"/>
              <a:ext cx="6096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3A33E14-B516-4BA4-84FF-3CA0DF835A64}"/>
                </a:ext>
              </a:extLst>
            </p:cNvPr>
            <p:cNvCxnSpPr>
              <a:stCxn id="77" idx="0"/>
              <a:endCxn id="78" idx="3"/>
            </p:cNvCxnSpPr>
            <p:nvPr/>
          </p:nvCxnSpPr>
          <p:spPr>
            <a:xfrm flipV="1">
              <a:off x="2400300" y="3574924"/>
              <a:ext cx="41562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A485D2-D7B6-4954-AC37-6D695835DF5E}"/>
                </a:ext>
              </a:extLst>
            </p:cNvPr>
            <p:cNvCxnSpPr>
              <a:stCxn id="81" idx="0"/>
              <a:endCxn id="78" idx="5"/>
            </p:cNvCxnSpPr>
            <p:nvPr/>
          </p:nvCxnSpPr>
          <p:spPr>
            <a:xfrm flipH="1" flipV="1">
              <a:off x="3300857" y="3574924"/>
              <a:ext cx="39484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62946F6-1041-4A64-A6F1-2909F7F26A4F}"/>
                </a:ext>
              </a:extLst>
            </p:cNvPr>
            <p:cNvCxnSpPr>
              <a:stCxn id="76" idx="7"/>
              <a:endCxn id="77" idx="3"/>
            </p:cNvCxnSpPr>
            <p:nvPr/>
          </p:nvCxnSpPr>
          <p:spPr>
            <a:xfrm flipV="1">
              <a:off x="737767" y="4717924"/>
              <a:ext cx="1420066" cy="734266"/>
            </a:xfrm>
            <a:prstGeom prst="line">
              <a:avLst/>
            </a:prstGeom>
            <a:solidFill>
              <a:srgbClr val="FF0066">
                <a:alpha val="27059"/>
              </a:srgbClr>
            </a:solidFill>
            <a:ln w="28575">
              <a:solidFill>
                <a:srgbClr val="FA0E8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50B34AE-31EC-45FD-883A-D9FE8DBE2931}"/>
                </a:ext>
              </a:extLst>
            </p:cNvPr>
            <p:cNvCxnSpPr>
              <a:stCxn id="80" idx="1"/>
              <a:endCxn id="81" idx="5"/>
            </p:cNvCxnSpPr>
            <p:nvPr/>
          </p:nvCxnSpPr>
          <p:spPr>
            <a:xfrm flipH="1" flipV="1">
              <a:off x="3938167" y="4717924"/>
              <a:ext cx="1496266" cy="734266"/>
            </a:xfrm>
            <a:prstGeom prst="line">
              <a:avLst/>
            </a:prstGeom>
            <a:solidFill>
              <a:srgbClr val="00B0F0">
                <a:alpha val="32941"/>
              </a:srgbClr>
            </a:solidFill>
            <a:ln w="2857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0B01209-EE9E-4A97-BE4F-B2E9B842E3A7}"/>
                </a:ext>
              </a:extLst>
            </p:cNvPr>
            <p:cNvCxnSpPr>
              <a:stCxn id="79" idx="4"/>
              <a:endCxn id="78" idx="0"/>
            </p:cNvCxnSpPr>
            <p:nvPr/>
          </p:nvCxnSpPr>
          <p:spPr>
            <a:xfrm flipH="1">
              <a:off x="3058390" y="1770357"/>
              <a:ext cx="27710" cy="1219200"/>
            </a:xfrm>
            <a:prstGeom prst="line">
              <a:avLst/>
            </a:prstGeom>
            <a:solidFill>
              <a:srgbClr val="FFFF00">
                <a:alpha val="82000"/>
              </a:srgbClr>
            </a:solidFill>
            <a:ln w="28575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EFDD75F-D35C-4163-AE6F-5B49B14CEC29}"/>
                </a:ext>
              </a:extLst>
            </p:cNvPr>
            <p:cNvCxnSpPr>
              <a:stCxn id="76" idx="6"/>
              <a:endCxn id="80" idx="2"/>
            </p:cNvCxnSpPr>
            <p:nvPr/>
          </p:nvCxnSpPr>
          <p:spPr>
            <a:xfrm>
              <a:off x="838200" y="5694657"/>
              <a:ext cx="44958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51EF10-6CEE-4810-97B0-098376A44301}"/>
                </a:ext>
              </a:extLst>
            </p:cNvPr>
            <p:cNvCxnSpPr>
              <a:stCxn id="76" idx="0"/>
              <a:endCxn id="79" idx="3"/>
            </p:cNvCxnSpPr>
            <p:nvPr/>
          </p:nvCxnSpPr>
          <p:spPr>
            <a:xfrm flipV="1">
              <a:off x="495300" y="1669924"/>
              <a:ext cx="2348333" cy="368183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251BA96-65A9-44C5-BD5F-52D2BCA5D579}"/>
                </a:ext>
              </a:extLst>
            </p:cNvPr>
            <p:cNvCxnSpPr>
              <a:stCxn id="80" idx="0"/>
              <a:endCxn id="79" idx="5"/>
            </p:cNvCxnSpPr>
            <p:nvPr/>
          </p:nvCxnSpPr>
          <p:spPr>
            <a:xfrm flipH="1" flipV="1">
              <a:off x="3328567" y="1669924"/>
              <a:ext cx="2348333" cy="368183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50FFD82-E5F5-4D4C-B831-C14A8F18B0DD}"/>
                </a:ext>
              </a:extLst>
            </p:cNvPr>
            <p:cNvCxnSpPr>
              <a:endCxn id="78" idx="2"/>
            </p:cNvCxnSpPr>
            <p:nvPr/>
          </p:nvCxnSpPr>
          <p:spPr>
            <a:xfrm flipV="1">
              <a:off x="644235" y="3332457"/>
              <a:ext cx="2071255" cy="204701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A095480-0037-46F3-896D-197A623999FA}"/>
                </a:ext>
              </a:extLst>
            </p:cNvPr>
            <p:cNvCxnSpPr>
              <a:endCxn id="78" idx="6"/>
            </p:cNvCxnSpPr>
            <p:nvPr/>
          </p:nvCxnSpPr>
          <p:spPr>
            <a:xfrm flipH="1" flipV="1">
              <a:off x="3401290" y="3332457"/>
              <a:ext cx="2154385" cy="204354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A5114D-9E76-4050-BD7D-15311E4FF67B}"/>
                </a:ext>
              </a:extLst>
            </p:cNvPr>
            <p:cNvCxnSpPr>
              <a:endCxn id="81" idx="4"/>
            </p:cNvCxnSpPr>
            <p:nvPr/>
          </p:nvCxnSpPr>
          <p:spPr>
            <a:xfrm flipV="1">
              <a:off x="796635" y="4818357"/>
              <a:ext cx="2899065" cy="762001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E040B49-9154-40FC-9317-9D9EDDF6B395}"/>
                </a:ext>
              </a:extLst>
            </p:cNvPr>
            <p:cNvCxnSpPr>
              <a:endCxn id="77" idx="4"/>
            </p:cNvCxnSpPr>
            <p:nvPr/>
          </p:nvCxnSpPr>
          <p:spPr>
            <a:xfrm flipH="1" flipV="1">
              <a:off x="2400300" y="4818357"/>
              <a:ext cx="2961411" cy="74814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AD6E03E-A56A-47F3-8514-4C6C70C63009}"/>
                </a:ext>
              </a:extLst>
            </p:cNvPr>
            <p:cNvCxnSpPr>
              <a:endCxn id="77" idx="1"/>
            </p:cNvCxnSpPr>
            <p:nvPr/>
          </p:nvCxnSpPr>
          <p:spPr>
            <a:xfrm flipH="1">
              <a:off x="2157833" y="1756502"/>
              <a:ext cx="800101" cy="2476488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6ABDF2-D3D4-4C24-A259-FE6B088D9126}"/>
                </a:ext>
              </a:extLst>
            </p:cNvPr>
            <p:cNvCxnSpPr>
              <a:endCxn id="81" idx="7"/>
            </p:cNvCxnSpPr>
            <p:nvPr/>
          </p:nvCxnSpPr>
          <p:spPr>
            <a:xfrm>
              <a:off x="3214256" y="1756502"/>
              <a:ext cx="723911" cy="24764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31">
              <a:extLst>
                <a:ext uri="{FF2B5EF4-FFF2-40B4-BE49-F238E27FC236}">
                  <a16:creationId xmlns:a16="http://schemas.microsoft.com/office/drawing/2014/main" id="{9B6F7446-0834-4822-8538-82411C3E8EEC}"/>
                </a:ext>
              </a:extLst>
            </p:cNvPr>
            <p:cNvSpPr txBox="1"/>
            <p:nvPr/>
          </p:nvSpPr>
          <p:spPr>
            <a:xfrm rot="18170850">
              <a:off x="184037" y="3047284"/>
              <a:ext cx="2329337" cy="549431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Piezoelectricity</a:t>
              </a:r>
            </a:p>
          </p:txBody>
        </p:sp>
        <p:sp>
          <p:nvSpPr>
            <p:cNvPr id="98" name="TextBox 32">
              <a:extLst>
                <a:ext uri="{FF2B5EF4-FFF2-40B4-BE49-F238E27FC236}">
                  <a16:creationId xmlns:a16="http://schemas.microsoft.com/office/drawing/2014/main" id="{C5D99C05-655A-4041-858E-1771DFF46D71}"/>
                </a:ext>
              </a:extLst>
            </p:cNvPr>
            <p:cNvSpPr txBox="1"/>
            <p:nvPr/>
          </p:nvSpPr>
          <p:spPr>
            <a:xfrm>
              <a:off x="1899708" y="5808780"/>
              <a:ext cx="2578775" cy="583443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Magnetostriction</a:t>
              </a:r>
            </a:p>
          </p:txBody>
        </p:sp>
        <p:sp>
          <p:nvSpPr>
            <p:cNvPr id="99" name="TextBox 33">
              <a:extLst>
                <a:ext uri="{FF2B5EF4-FFF2-40B4-BE49-F238E27FC236}">
                  <a16:creationId xmlns:a16="http://schemas.microsoft.com/office/drawing/2014/main" id="{6A2C3102-2F36-4277-A130-4B253E0C67E4}"/>
                </a:ext>
              </a:extLst>
            </p:cNvPr>
            <p:cNvSpPr txBox="1"/>
            <p:nvPr/>
          </p:nvSpPr>
          <p:spPr>
            <a:xfrm rot="3409831">
              <a:off x="2748844" y="3044741"/>
              <a:ext cx="4148699" cy="5477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Magnetoelectricity (intrinsic)</a:t>
              </a:r>
            </a:p>
          </p:txBody>
        </p:sp>
      </p:grpSp>
      <p:pic>
        <p:nvPicPr>
          <p:cNvPr id="100" name="Picture 99" descr="Diagram, venn diagram&#10;&#10;Description automatically generated">
            <a:extLst>
              <a:ext uri="{FF2B5EF4-FFF2-40B4-BE49-F238E27FC236}">
                <a16:creationId xmlns:a16="http://schemas.microsoft.com/office/drawing/2014/main" id="{060A705F-1C45-4C2E-9810-F96D67CF0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36" y="732687"/>
            <a:ext cx="2638368" cy="238888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F4F92A0-3BD8-48C1-913C-0355B473C287}"/>
              </a:ext>
            </a:extLst>
          </p:cNvPr>
          <p:cNvSpPr txBox="1"/>
          <p:nvPr/>
        </p:nvSpPr>
        <p:spPr>
          <a:xfrm>
            <a:off x="6228058" y="1232952"/>
            <a:ext cx="255658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F762AC7-48A0-4C25-ADF4-F4A867689D8A}"/>
              </a:ext>
            </a:extLst>
          </p:cNvPr>
          <p:cNvSpPr/>
          <p:nvPr/>
        </p:nvSpPr>
        <p:spPr>
          <a:xfrm>
            <a:off x="5407841" y="2258978"/>
            <a:ext cx="3786542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Room-temperature operation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Weak magnetoelectric coupling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7996BD-086B-4A29-8516-EC0552BA08F6}"/>
              </a:ext>
            </a:extLst>
          </p:cNvPr>
          <p:cNvGrpSpPr/>
          <p:nvPr/>
        </p:nvGrpSpPr>
        <p:grpSpPr>
          <a:xfrm>
            <a:off x="541707" y="2792332"/>
            <a:ext cx="2416154" cy="1119442"/>
            <a:chOff x="5791200" y="1143000"/>
            <a:chExt cx="2934228" cy="121920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CD5143C-3285-4145-BB37-52C1E22ACAA2}"/>
                </a:ext>
              </a:extLst>
            </p:cNvPr>
            <p:cNvSpPr/>
            <p:nvPr/>
          </p:nvSpPr>
          <p:spPr>
            <a:xfrm>
              <a:off x="5791202" y="1658829"/>
              <a:ext cx="1957944" cy="70337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30" name="TextBox 93">
              <a:extLst>
                <a:ext uri="{FF2B5EF4-FFF2-40B4-BE49-F238E27FC236}">
                  <a16:creationId xmlns:a16="http://schemas.microsoft.com/office/drawing/2014/main" id="{9F8B4D40-9EE7-4273-94FD-2F5E4C153A1A}"/>
                </a:ext>
              </a:extLst>
            </p:cNvPr>
            <p:cNvSpPr txBox="1"/>
            <p:nvPr/>
          </p:nvSpPr>
          <p:spPr>
            <a:xfrm>
              <a:off x="7750907" y="1868412"/>
              <a:ext cx="974521" cy="36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Strain</a:t>
              </a:r>
              <a:endParaRPr kumimoji="0" 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992481A-9E17-447C-82FD-0E86866C2F6E}"/>
                </a:ext>
              </a:extLst>
            </p:cNvPr>
            <p:cNvCxnSpPr>
              <a:cxnSpLocks/>
            </p:cNvCxnSpPr>
            <p:nvPr/>
          </p:nvCxnSpPr>
          <p:spPr>
            <a:xfrm>
              <a:off x="8237019" y="1193813"/>
              <a:ext cx="0" cy="725412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F2F0BAA-00E1-4D43-AFE0-0795106F489C}"/>
                </a:ext>
              </a:extLst>
            </p:cNvPr>
            <p:cNvSpPr/>
            <p:nvPr/>
          </p:nvSpPr>
          <p:spPr>
            <a:xfrm>
              <a:off x="5791200" y="1143000"/>
              <a:ext cx="1957944" cy="534290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Magnetostrictive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981D0F0-3B77-4E29-A221-23674DC00A9F}"/>
              </a:ext>
            </a:extLst>
          </p:cNvPr>
          <p:cNvSpPr txBox="1"/>
          <p:nvPr/>
        </p:nvSpPr>
        <p:spPr>
          <a:xfrm>
            <a:off x="558285" y="1208575"/>
            <a:ext cx="2158726" cy="1077218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 Composite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/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solidFill>
                <a:srgbClr val="FCD5B5"/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/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536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3AB6-39BD-4295-953F-058105B7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Magnetostriction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E24EE-9CE7-4B2A-AF4D-0F44674B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62EF9-7608-44FB-8F7F-64305A06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4EAD4-0C89-4280-B344-D666C9DC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14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/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Magnetostrictive Materials:</a:t>
                </a:r>
                <a:r>
                  <a:rPr lang="en-US" sz="2400" dirty="0"/>
                  <a:t> Certain ferromagnetic specimen changes its shape (strain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) during the process of magnetization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l="-1000" t="-5839" r="-933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503311-BC6C-4001-8F4F-108FCE59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/>
          <a:stretch/>
        </p:blipFill>
        <p:spPr>
          <a:xfrm>
            <a:off x="0" y="2622615"/>
            <a:ext cx="4280763" cy="2779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/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dirty="0"/>
                  <a:t> Magnetostriction Co-efficien</a:t>
                </a:r>
                <a:r>
                  <a:rPr lang="en-IN" sz="2400" dirty="0"/>
                  <a:t>t 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blipFill>
                <a:blip r:embed="rId4"/>
                <a:stretch>
                  <a:fillRect l="-2711" t="-24590" r="-3765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D3BB847-78E4-4E2D-AB2D-C7DEDE12615C}"/>
              </a:ext>
            </a:extLst>
          </p:cNvPr>
          <p:cNvSpPr txBox="1"/>
          <p:nvPr/>
        </p:nvSpPr>
        <p:spPr>
          <a:xfrm>
            <a:off x="2957790" y="1817540"/>
            <a:ext cx="292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Anisotropy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EEC17-D2EE-496A-B1E0-B1E24BEA9DA5}"/>
              </a:ext>
            </a:extLst>
          </p:cNvPr>
          <p:cNvSpPr txBox="1"/>
          <p:nvPr/>
        </p:nvSpPr>
        <p:spPr>
          <a:xfrm>
            <a:off x="6446859" y="1860594"/>
            <a:ext cx="234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Stress Anisotropy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26EE433-2193-4A0B-81AF-969751894D97}"/>
              </a:ext>
            </a:extLst>
          </p:cNvPr>
          <p:cNvSpPr/>
          <p:nvPr/>
        </p:nvSpPr>
        <p:spPr>
          <a:xfrm rot="16200000">
            <a:off x="7426808" y="1321451"/>
            <a:ext cx="398841" cy="228403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/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  <a:prstDash val="solid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/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blipFill>
                <a:blip r:embed="rId6"/>
                <a:stretch>
                  <a:fillRect l="-1485" r="-277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/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𝑌𝑑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/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Cobalt: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=−30×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  <a:p>
                <a:r>
                  <a:rPr lang="en-IN" sz="2400" b="1" dirty="0" err="1"/>
                  <a:t>FeGa</a:t>
                </a:r>
                <a:r>
                  <a:rPr lang="en-IN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=150×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blipFill>
                <a:blip r:embed="rId8"/>
                <a:stretch>
                  <a:fillRect l="-2517" t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D1EC9FC5-3326-4A73-B7CE-52CD1EBCDC1D}"/>
              </a:ext>
            </a:extLst>
          </p:cNvPr>
          <p:cNvSpPr/>
          <p:nvPr/>
        </p:nvSpPr>
        <p:spPr>
          <a:xfrm>
            <a:off x="5844449" y="1941026"/>
            <a:ext cx="585667" cy="300799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63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/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𝑝𝑖𝑒𝑧𝑜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77A4657-CF94-4E26-A8C5-0B330BB6426F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Title 16">
            <a:extLst>
              <a:ext uri="{FF2B5EF4-FFF2-40B4-BE49-F238E27FC236}">
                <a16:creationId xmlns:a16="http://schemas.microsoft.com/office/drawing/2014/main" id="{C2F4E3FB-108F-4F95-B0A4-EAB8CDD6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/>
              <a:t>Multiferroic composites</a:t>
            </a:r>
            <a:br>
              <a:rPr lang="en-US" dirty="0"/>
            </a:br>
            <a:r>
              <a:rPr lang="en-US" dirty="0"/>
              <a:t>Voltage </a:t>
            </a:r>
            <a:r>
              <a:rPr lang="en-US" dirty="0" err="1"/>
              <a:t>vs</a:t>
            </a:r>
            <a:r>
              <a:rPr lang="en-US" dirty="0"/>
              <a:t> stress anisotropy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5148192-41D2-4EA2-8F50-D5E9363A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3279" y="6533216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09618B-FB50-4645-A3F4-2D5195A92B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EEF00-38AA-4C19-BE5E-392C9F0548BF}"/>
              </a:ext>
            </a:extLst>
          </p:cNvPr>
          <p:cNvSpPr txBox="1"/>
          <p:nvPr/>
        </p:nvSpPr>
        <p:spPr>
          <a:xfrm>
            <a:off x="5727879" y="371542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Y: Young’s modulus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956BC0-F877-4ADA-8523-A35BC1291FA2}"/>
              </a:ext>
            </a:extLst>
          </p:cNvPr>
          <p:cNvSpPr txBox="1"/>
          <p:nvPr/>
        </p:nvSpPr>
        <p:spPr>
          <a:xfrm>
            <a:off x="5836139" y="2588265"/>
            <a:ext cx="1981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strain transfer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AE4E48CD-B9DD-45F6-A60A-C41FF1C6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233508"/>
              </p:ext>
            </p:extLst>
          </p:nvPr>
        </p:nvGraphicFramePr>
        <p:xfrm>
          <a:off x="5162369" y="4341240"/>
          <a:ext cx="338455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Equation" r:id="rId4" imgW="1714320" imgH="406080" progId="Equation.DSMT4">
                  <p:embed/>
                </p:oleObj>
              </mc:Choice>
              <mc:Fallback>
                <p:oleObj name="Equation" r:id="rId4" imgW="1714320" imgH="4060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369" y="4341240"/>
                        <a:ext cx="3384550" cy="801687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/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M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agnetostrictive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with high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blipFill>
                <a:blip r:embed="rId6"/>
                <a:stretch>
                  <a:fillRect t="-35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EBBE73-2A65-46E4-BC21-0251CE40EC55}"/>
              </a:ext>
            </a:extLst>
          </p:cNvPr>
          <p:cNvSpPr txBox="1"/>
          <p:nvPr/>
        </p:nvSpPr>
        <p:spPr>
          <a:xfrm>
            <a:off x="435179" y="3331921"/>
            <a:ext cx="3334387" cy="856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piezoelectric layer with high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de-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coefficient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2180618D-7576-46CB-822A-84CC57CE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69A460DE-EFDF-4354-9B5C-F3DB1E3B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/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Stress Anisotropy (for </a:t>
                </a:r>
                <a:r>
                  <a:rPr lang="en-US" sz="2400" b="1" dirty="0" err="1"/>
                  <a:t>FeGa</a:t>
                </a:r>
                <a:r>
                  <a:rPr lang="en-US" sz="2400" b="1" dirty="0"/>
                  <a:t>):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dirty="0"/>
                  <a:t> (max.)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blipFill>
                <a:blip r:embed="rId7"/>
                <a:stretch>
                  <a:fillRect l="-1816" t="-3604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/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=3000 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𝑝𝑚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=250×</m:t>
                      </m:r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𝑃𝑎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blipFill>
                <a:blip r:embed="rId8"/>
                <a:stretch>
                  <a:fillRect b="-9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13DFB2D1-FCF2-4B8C-960F-174CC75DB8F1}"/>
              </a:ext>
            </a:extLst>
          </p:cNvPr>
          <p:cNvGrpSpPr/>
          <p:nvPr/>
        </p:nvGrpSpPr>
        <p:grpSpPr>
          <a:xfrm>
            <a:off x="713133" y="928691"/>
            <a:ext cx="2778476" cy="2268374"/>
            <a:chOff x="842794" y="1238291"/>
            <a:chExt cx="2778476" cy="2268374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E55F927-8FC1-433C-8D86-A93FEE53C8E4}"/>
                </a:ext>
              </a:extLst>
            </p:cNvPr>
            <p:cNvCxnSpPr/>
            <p:nvPr/>
          </p:nvCxnSpPr>
          <p:spPr>
            <a:xfrm flipH="1">
              <a:off x="1844475" y="3145852"/>
              <a:ext cx="794" cy="230986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D7D8182-0B2C-42C8-AEC0-784F79E9DBC8}"/>
                </a:ext>
              </a:extLst>
            </p:cNvPr>
            <p:cNvCxnSpPr/>
            <p:nvPr/>
          </p:nvCxnSpPr>
          <p:spPr>
            <a:xfrm rot="10800000">
              <a:off x="1664911" y="3352342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E334C75-A107-44A4-96EF-6F24217949C4}"/>
                </a:ext>
              </a:extLst>
            </p:cNvPr>
            <p:cNvCxnSpPr/>
            <p:nvPr/>
          </p:nvCxnSpPr>
          <p:spPr>
            <a:xfrm rot="10800000">
              <a:off x="1741111" y="3428545"/>
              <a:ext cx="2286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BAE87FC-EE92-4782-BA5A-361350035F88}"/>
                </a:ext>
              </a:extLst>
            </p:cNvPr>
            <p:cNvCxnSpPr/>
            <p:nvPr/>
          </p:nvCxnSpPr>
          <p:spPr>
            <a:xfrm rot="10800000">
              <a:off x="1817311" y="3504745"/>
              <a:ext cx="762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6860A1F-5B12-4E92-8C7B-F3E6310E396A}"/>
                </a:ext>
              </a:extLst>
            </p:cNvPr>
            <p:cNvCxnSpPr/>
            <p:nvPr/>
          </p:nvCxnSpPr>
          <p:spPr>
            <a:xfrm rot="5400000">
              <a:off x="1667767" y="1791121"/>
              <a:ext cx="381794" cy="96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1">
              <a:extLst>
                <a:ext uri="{FF2B5EF4-FFF2-40B4-BE49-F238E27FC236}">
                  <a16:creationId xmlns:a16="http://schemas.microsoft.com/office/drawing/2014/main" id="{8AE36633-504C-4B0A-96EF-48FC15AD7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896" y="1238291"/>
              <a:ext cx="645842" cy="409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V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in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9BF556F-FDFA-4498-8EAE-4ABE7D1F2EF6}"/>
                </a:ext>
              </a:extLst>
            </p:cNvPr>
            <p:cNvCxnSpPr/>
            <p:nvPr/>
          </p:nvCxnSpPr>
          <p:spPr>
            <a:xfrm rot="10800000">
              <a:off x="2875352" y="2515016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A59A550-50C3-4247-912F-974D883710E9}"/>
                </a:ext>
              </a:extLst>
            </p:cNvPr>
            <p:cNvCxnSpPr/>
            <p:nvPr/>
          </p:nvCxnSpPr>
          <p:spPr>
            <a:xfrm rot="10800000">
              <a:off x="2891432" y="3213288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4B32567-EB10-4D6F-B371-3185A8261569}"/>
                </a:ext>
              </a:extLst>
            </p:cNvPr>
            <p:cNvSpPr txBox="1"/>
            <p:nvPr/>
          </p:nvSpPr>
          <p:spPr>
            <a:xfrm>
              <a:off x="2875351" y="2550087"/>
              <a:ext cx="745919" cy="48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616DB6E-66FC-43EA-9C5C-4C21DB1D75E5}"/>
                </a:ext>
              </a:extLst>
            </p:cNvPr>
            <p:cNvCxnSpPr/>
            <p:nvPr/>
          </p:nvCxnSpPr>
          <p:spPr>
            <a:xfrm flipH="1">
              <a:off x="3056644" y="2263371"/>
              <a:ext cx="794" cy="275739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2022ECA-2960-46DB-98BA-1F7CB3920490}"/>
                </a:ext>
              </a:extLst>
            </p:cNvPr>
            <p:cNvCxnSpPr/>
            <p:nvPr/>
          </p:nvCxnSpPr>
          <p:spPr>
            <a:xfrm flipH="1">
              <a:off x="3063377" y="3178487"/>
              <a:ext cx="794" cy="275739"/>
            </a:xfrm>
            <a:prstGeom prst="straightConnector1">
              <a:avLst/>
            </a:prstGeom>
            <a:ln w="25400">
              <a:prstDash val="solid"/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75A26FD-9490-48EA-A0DE-D933DF4DAF93}"/>
                </a:ext>
              </a:extLst>
            </p:cNvPr>
            <p:cNvSpPr/>
            <p:nvPr/>
          </p:nvSpPr>
          <p:spPr>
            <a:xfrm>
              <a:off x="842794" y="2424473"/>
              <a:ext cx="1957944" cy="851079"/>
            </a:xfrm>
            <a:prstGeom prst="rect">
              <a:avLst/>
            </a:prstGeom>
            <a:solidFill>
              <a:srgbClr val="E46C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E20E665-3523-4CAB-BCB3-1A0709F6A458}"/>
                </a:ext>
              </a:extLst>
            </p:cNvPr>
            <p:cNvSpPr/>
            <p:nvPr/>
          </p:nvSpPr>
          <p:spPr>
            <a:xfrm>
              <a:off x="842794" y="1926398"/>
              <a:ext cx="1957944" cy="6464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18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A519-314C-4112-86A6-6EA8DB4B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Device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85933-F2E1-495E-9D50-E15743BF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F67A4-5123-4E8D-BB46-DC922B95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FEDC0-BA3E-4232-AAA4-038DFC8A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16</a:t>
            </a:fld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22294-8C83-4DEF-A54A-23F94703C2C6}"/>
              </a:ext>
            </a:extLst>
          </p:cNvPr>
          <p:cNvGrpSpPr/>
          <p:nvPr/>
        </p:nvGrpSpPr>
        <p:grpSpPr>
          <a:xfrm>
            <a:off x="5208902" y="4930118"/>
            <a:ext cx="3558631" cy="1253061"/>
            <a:chOff x="5225977" y="5334000"/>
            <a:chExt cx="3558631" cy="1253061"/>
          </a:xfrm>
        </p:grpSpPr>
        <p:sp>
          <p:nvSpPr>
            <p:cNvPr id="29" name="Can 139">
              <a:extLst>
                <a:ext uri="{FF2B5EF4-FFF2-40B4-BE49-F238E27FC236}">
                  <a16:creationId xmlns:a16="http://schemas.microsoft.com/office/drawing/2014/main" id="{4B158EF7-D58D-4D69-9FB2-3A013D95AC4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ight Arrow 140">
              <a:extLst>
                <a:ext uri="{FF2B5EF4-FFF2-40B4-BE49-F238E27FC236}">
                  <a16:creationId xmlns:a16="http://schemas.microsoft.com/office/drawing/2014/main" id="{A9326686-3012-472E-BE18-C391CB36AE58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435B60-873A-4667-B498-DA45B53A5009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96B85C-8C68-45E4-8302-444D04C2043A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8A1BC9-E4AA-4FAE-BD32-13227D0B1C60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5163D6-558C-4F4E-BFF5-41265366B1F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57C484-EF97-451C-9DFE-5B2EB2A3729A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5C1881-BA1B-4655-A22B-92BE3CDED75F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E4B4B5-5B70-4BE2-B494-BAC43BE8118E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32883B-DC0C-4333-8D2E-558C3A362AA9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602F99E-3D06-419E-AE53-2232F135237A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F7FE4C-6C74-4172-AE46-B910F24F5F3C}"/>
                </a:ext>
              </a:extLst>
            </p:cNvPr>
            <p:cNvSpPr/>
            <p:nvPr/>
          </p:nvSpPr>
          <p:spPr>
            <a:xfrm rot="16200000">
              <a:off x="7951842" y="5401607"/>
              <a:ext cx="671184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ReadMTJ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F184FE-C557-4BA1-B1DC-3ED613336AFD}"/>
              </a:ext>
            </a:extLst>
          </p:cNvPr>
          <p:cNvGrpSpPr/>
          <p:nvPr/>
        </p:nvGrpSpPr>
        <p:grpSpPr>
          <a:xfrm>
            <a:off x="4695272" y="3009979"/>
            <a:ext cx="3973391" cy="1600812"/>
            <a:chOff x="3270634" y="2459693"/>
            <a:chExt cx="5720966" cy="2329062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CC5C3139-3BF0-4CF1-91AA-F3DA5EB2C1E1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rgbClr val="E46C0A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43" name="Can 89">
              <a:extLst>
                <a:ext uri="{FF2B5EF4-FFF2-40B4-BE49-F238E27FC236}">
                  <a16:creationId xmlns:a16="http://schemas.microsoft.com/office/drawing/2014/main" id="{E5B4D5BF-F899-406D-BAE6-6E67B436880E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Can 90">
              <a:extLst>
                <a:ext uri="{FF2B5EF4-FFF2-40B4-BE49-F238E27FC236}">
                  <a16:creationId xmlns:a16="http://schemas.microsoft.com/office/drawing/2014/main" id="{0FAB89CA-37AD-4B3F-892F-40C27AC18EE8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Can 91">
              <a:extLst>
                <a:ext uri="{FF2B5EF4-FFF2-40B4-BE49-F238E27FC236}">
                  <a16:creationId xmlns:a16="http://schemas.microsoft.com/office/drawing/2014/main" id="{75F5C67C-E1F5-4B6C-AE25-023F158587F6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an 92">
              <a:extLst>
                <a:ext uri="{FF2B5EF4-FFF2-40B4-BE49-F238E27FC236}">
                  <a16:creationId xmlns:a16="http://schemas.microsoft.com/office/drawing/2014/main" id="{19653E72-4CF7-453B-B20B-76E7A90A1F12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Can 93">
              <a:extLst>
                <a:ext uri="{FF2B5EF4-FFF2-40B4-BE49-F238E27FC236}">
                  <a16:creationId xmlns:a16="http://schemas.microsoft.com/office/drawing/2014/main" id="{78DB0950-0713-49AB-B52B-4987FFF749F3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Can 94">
              <a:extLst>
                <a:ext uri="{FF2B5EF4-FFF2-40B4-BE49-F238E27FC236}">
                  <a16:creationId xmlns:a16="http://schemas.microsoft.com/office/drawing/2014/main" id="{34C2F112-1B67-4FF1-81C6-A8F9CC140B60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Can 95">
              <a:extLst>
                <a:ext uri="{FF2B5EF4-FFF2-40B4-BE49-F238E27FC236}">
                  <a16:creationId xmlns:a16="http://schemas.microsoft.com/office/drawing/2014/main" id="{A6DFCC44-3E7F-4875-927E-2DE252611CC2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an 96">
              <a:extLst>
                <a:ext uri="{FF2B5EF4-FFF2-40B4-BE49-F238E27FC236}">
                  <a16:creationId xmlns:a16="http://schemas.microsoft.com/office/drawing/2014/main" id="{D3F10267-F33F-475C-BE14-A0F4F1844649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an 97">
              <a:extLst>
                <a:ext uri="{FF2B5EF4-FFF2-40B4-BE49-F238E27FC236}">
                  <a16:creationId xmlns:a16="http://schemas.microsoft.com/office/drawing/2014/main" id="{EAF8D239-4870-4050-9AEB-C14DE5826D7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Can 98">
              <a:extLst>
                <a:ext uri="{FF2B5EF4-FFF2-40B4-BE49-F238E27FC236}">
                  <a16:creationId xmlns:a16="http://schemas.microsoft.com/office/drawing/2014/main" id="{BB600B74-DEAC-4B47-837A-FF518F4C0235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an 99">
              <a:extLst>
                <a:ext uri="{FF2B5EF4-FFF2-40B4-BE49-F238E27FC236}">
                  <a16:creationId xmlns:a16="http://schemas.microsoft.com/office/drawing/2014/main" id="{53D1737C-70C5-4F39-B9E3-0D6CA18F6188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Can 100">
              <a:extLst>
                <a:ext uri="{FF2B5EF4-FFF2-40B4-BE49-F238E27FC236}">
                  <a16:creationId xmlns:a16="http://schemas.microsoft.com/office/drawing/2014/main" id="{705C83CC-F709-4F21-A3B3-0CD913751103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Can 101">
              <a:extLst>
                <a:ext uri="{FF2B5EF4-FFF2-40B4-BE49-F238E27FC236}">
                  <a16:creationId xmlns:a16="http://schemas.microsoft.com/office/drawing/2014/main" id="{A029E191-D825-40C6-B269-F3B14372F6B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an 102">
              <a:extLst>
                <a:ext uri="{FF2B5EF4-FFF2-40B4-BE49-F238E27FC236}">
                  <a16:creationId xmlns:a16="http://schemas.microsoft.com/office/drawing/2014/main" id="{69EA7634-5A94-475D-9CBD-F1F69939A57D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Can 103">
              <a:extLst>
                <a:ext uri="{FF2B5EF4-FFF2-40B4-BE49-F238E27FC236}">
                  <a16:creationId xmlns:a16="http://schemas.microsoft.com/office/drawing/2014/main" id="{E2C538AC-F071-4B80-9874-4EFF6BD430F7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ED41DD-67C2-4ADD-80A5-5F697D96CC64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4F315F5-DBC7-4AB3-8634-3871D3DCDCA4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EB63FC-DDFA-4462-910B-D56EBC8F67DC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B6B765-1DD3-4823-A5F3-5AF11B4FEB7D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3D2B8E9-F4AD-4767-945D-20885168BB81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92A2FB-16CC-49A8-9093-DEA513CDDB8B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4754FA3-22ED-4F93-B2C7-877A15B0C640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3D887DF-75D6-43DA-A694-FD1BD7446280}"/>
              </a:ext>
            </a:extLst>
          </p:cNvPr>
          <p:cNvSpPr/>
          <p:nvPr/>
        </p:nvSpPr>
        <p:spPr>
          <a:xfrm>
            <a:off x="550474" y="907473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Electric Potential to Piezoelectric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6D8707A-2E14-45B3-B5FE-2016D3D9F416}"/>
              </a:ext>
            </a:extLst>
          </p:cNvPr>
          <p:cNvSpPr/>
          <p:nvPr/>
        </p:nvSpPr>
        <p:spPr>
          <a:xfrm>
            <a:off x="550475" y="1761026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Piezoelectric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9F81431-167A-4A5A-8F0F-5B43EF8BE72F}"/>
              </a:ext>
            </a:extLst>
          </p:cNvPr>
          <p:cNvSpPr/>
          <p:nvPr/>
        </p:nvSpPr>
        <p:spPr>
          <a:xfrm>
            <a:off x="550474" y="2608765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Magnetostrictive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EA7E01-1897-43B5-A082-AC079C8FD102}"/>
              </a:ext>
            </a:extLst>
          </p:cNvPr>
          <p:cNvSpPr/>
          <p:nvPr/>
        </p:nvSpPr>
        <p:spPr>
          <a:xfrm>
            <a:off x="550474" y="3485549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Magnetic anisotropy in Magnetostrictive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66100B6-5999-4D35-B2D0-3AC1FD59EDEA}"/>
              </a:ext>
            </a:extLst>
          </p:cNvPr>
          <p:cNvSpPr/>
          <p:nvPr/>
        </p:nvSpPr>
        <p:spPr>
          <a:xfrm>
            <a:off x="550475" y="436159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Magnetization direction changes in TMR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D1A196A-BAFD-46C5-B939-61483E8BE346}"/>
              </a:ext>
            </a:extLst>
          </p:cNvPr>
          <p:cNvSpPr/>
          <p:nvPr/>
        </p:nvSpPr>
        <p:spPr>
          <a:xfrm>
            <a:off x="550475" y="531125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Generation of variable resistance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6D29C82-F85F-4448-8B28-C6D58E3CF5C5}"/>
              </a:ext>
            </a:extLst>
          </p:cNvPr>
          <p:cNvCxnSpPr>
            <a:stCxn id="65" idx="3"/>
            <a:endCxn id="66" idx="3"/>
          </p:cNvCxnSpPr>
          <p:nvPr/>
        </p:nvCxnSpPr>
        <p:spPr>
          <a:xfrm>
            <a:off x="3864390" y="1271257"/>
            <a:ext cx="1" cy="853553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BF7C6ED-A205-44C7-9395-194FF1A1239C}"/>
              </a:ext>
            </a:extLst>
          </p:cNvPr>
          <p:cNvCxnSpPr>
            <a:stCxn id="66" idx="1"/>
            <a:endCxn id="81" idx="1"/>
          </p:cNvCxnSpPr>
          <p:nvPr/>
        </p:nvCxnSpPr>
        <p:spPr>
          <a:xfrm rot="10800000" flipV="1">
            <a:off x="550475" y="2124809"/>
            <a:ext cx="1" cy="847739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E329F719-7272-4C98-9DCB-6D8145B5D64B}"/>
              </a:ext>
            </a:extLst>
          </p:cNvPr>
          <p:cNvCxnSpPr>
            <a:stCxn id="81" idx="3"/>
            <a:endCxn id="82" idx="3"/>
          </p:cNvCxnSpPr>
          <p:nvPr/>
        </p:nvCxnSpPr>
        <p:spPr>
          <a:xfrm>
            <a:off x="3864391" y="2972549"/>
            <a:ext cx="12700" cy="876784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4FA6774-8B10-4C76-AB28-97537E1338DF}"/>
              </a:ext>
            </a:extLst>
          </p:cNvPr>
          <p:cNvCxnSpPr>
            <a:stCxn id="82" idx="1"/>
            <a:endCxn id="83" idx="1"/>
          </p:cNvCxnSpPr>
          <p:nvPr/>
        </p:nvCxnSpPr>
        <p:spPr>
          <a:xfrm rot="10800000" flipH="1" flipV="1">
            <a:off x="550473" y="3849333"/>
            <a:ext cx="1" cy="876046"/>
          </a:xfrm>
          <a:prstGeom prst="bentConnector3">
            <a:avLst>
              <a:gd name="adj1" fmla="val -228600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0A068AB-04E1-4FE5-AEDF-A4725933A795}"/>
              </a:ext>
            </a:extLst>
          </p:cNvPr>
          <p:cNvCxnSpPr>
            <a:stCxn id="83" idx="3"/>
            <a:endCxn id="84" idx="3"/>
          </p:cNvCxnSpPr>
          <p:nvPr/>
        </p:nvCxnSpPr>
        <p:spPr>
          <a:xfrm>
            <a:off x="3864393" y="4725379"/>
            <a:ext cx="12700" cy="949660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42385C-6CBA-4893-A2F3-ECF789DA2A06}"/>
              </a:ext>
            </a:extLst>
          </p:cNvPr>
          <p:cNvGrpSpPr/>
          <p:nvPr/>
        </p:nvGrpSpPr>
        <p:grpSpPr>
          <a:xfrm>
            <a:off x="4734580" y="1042775"/>
            <a:ext cx="4397815" cy="1287680"/>
            <a:chOff x="3695506" y="3533643"/>
            <a:chExt cx="4397815" cy="132613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9ED2FF7-9534-4A80-BEA7-1BF7B3C14711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CF6658D-5CB0-4A08-8894-943F2B927A9F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A86E64B-D02F-4868-B805-1CE16C168CAC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03E7D62-6D20-4A63-B6BA-274100228A85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2C1B493-985F-4DE2-ACBC-C1DAB311BEBF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7534835-6756-4946-8FBE-C7005569B249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077BF2-1945-4FD2-BA8D-4C5F8B5021A8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EF21E0E-7E24-4402-AA65-92B0186E62FB}"/>
                </a:ext>
              </a:extLst>
            </p:cNvPr>
            <p:cNvCxnSpPr>
              <a:cxnSpLocks/>
              <a:stCxn id="104" idx="6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5FA935A-4A9E-474C-8D23-E8F89F2403BD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B0B396A-E6BA-4602-A9B8-E4FD3BF9EDED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B3F3280-8E01-49E7-BDDF-EDDA58E81B70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58442FB-88CD-4C96-8410-EAEEBD1E7896}"/>
                </a:ext>
              </a:extLst>
            </p:cNvPr>
            <p:cNvCxnSpPr>
              <a:cxnSpLocks/>
              <a:stCxn id="99" idx="6"/>
              <a:endCxn id="103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AE568EB-9792-4548-B311-086F179A0F4E}"/>
                </a:ext>
              </a:extLst>
            </p:cNvPr>
            <p:cNvCxnSpPr>
              <a:stCxn id="99" idx="5"/>
              <a:endCxn id="102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CB8D374-F9D3-4BB4-A152-DF19F39FBB34}"/>
                </a:ext>
              </a:extLst>
            </p:cNvPr>
            <p:cNvCxnSpPr>
              <a:cxnSpLocks/>
              <a:stCxn id="100" idx="6"/>
              <a:endCxn id="103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99E0567-47A1-4467-A9B1-4B8A6B1E0214}"/>
                </a:ext>
              </a:extLst>
            </p:cNvPr>
            <p:cNvCxnSpPr>
              <a:stCxn id="100" idx="5"/>
              <a:endCxn id="102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104F362-E640-4BD3-83B8-F3C2913CF114}"/>
                </a:ext>
              </a:extLst>
            </p:cNvPr>
            <p:cNvCxnSpPr>
              <a:cxnSpLocks/>
              <a:stCxn id="101" idx="7"/>
              <a:endCxn id="103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0948CDF-CBEF-4729-B81E-4519B57D499F}"/>
                </a:ext>
              </a:extLst>
            </p:cNvPr>
            <p:cNvCxnSpPr>
              <a:cxnSpLocks/>
              <a:stCxn id="101" idx="6"/>
              <a:endCxn id="102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FBACF8B-1F2B-4465-AC4E-75EA264B5FFE}"/>
                </a:ext>
              </a:extLst>
            </p:cNvPr>
            <p:cNvCxnSpPr>
              <a:cxnSpLocks/>
              <a:stCxn id="103" idx="6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80BCB95-4874-4B84-8EA9-9CC757172394}"/>
                </a:ext>
              </a:extLst>
            </p:cNvPr>
            <p:cNvCxnSpPr>
              <a:cxnSpLocks/>
              <a:stCxn id="102" idx="6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70BB4DF-1D57-4F8D-B254-A5713143CCF2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96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17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B0DAE-15CD-47E8-8CF8-9D6C7BD3FB73}"/>
                  </a:ext>
                </a:extLst>
              </p:cNvPr>
              <p:cNvSpPr txBox="1"/>
              <p:nvPr/>
            </p:nvSpPr>
            <p:spPr>
              <a:xfrm>
                <a:off x="223935" y="811763"/>
                <a:ext cx="8490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Lattice and shape deformities in material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IN" sz="2400" dirty="0"/>
                  <a:t> degrade its quality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Removing this anomalies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high quality, high performance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B0DAE-15CD-47E8-8CF8-9D6C7BD3F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" y="811763"/>
                <a:ext cx="8490857" cy="830997"/>
              </a:xfrm>
              <a:prstGeom prst="rect">
                <a:avLst/>
              </a:prstGeom>
              <a:blipFill>
                <a:blip r:embed="rId2"/>
                <a:stretch>
                  <a:fillRect l="-1005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ACF59B-2658-4936-BA3C-28DE6E3A13F5}"/>
              </a:ext>
            </a:extLst>
          </p:cNvPr>
          <p:cNvSpPr txBox="1"/>
          <p:nvPr/>
        </p:nvSpPr>
        <p:spPr>
          <a:xfrm>
            <a:off x="223935" y="1800809"/>
            <a:ext cx="252859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Thermal Annealing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80D29-1373-44D2-AB05-DAF4A3827C71}"/>
              </a:ext>
            </a:extLst>
          </p:cNvPr>
          <p:cNvSpPr txBox="1"/>
          <p:nvPr/>
        </p:nvSpPr>
        <p:spPr>
          <a:xfrm>
            <a:off x="223935" y="2268761"/>
            <a:ext cx="506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Raising, maintaining, slowly reducing its temperature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467417-F13A-4177-8652-9962537D0D51}"/>
              </a:ext>
            </a:extLst>
          </p:cNvPr>
          <p:cNvGrpSpPr/>
          <p:nvPr/>
        </p:nvGrpSpPr>
        <p:grpSpPr>
          <a:xfrm>
            <a:off x="3928187" y="1650100"/>
            <a:ext cx="5178490" cy="2009732"/>
            <a:chOff x="3928187" y="1650100"/>
            <a:chExt cx="5178490" cy="200973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4B87F1-8302-4157-BF0F-CD6CD9311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734" y="2348059"/>
              <a:ext cx="578499" cy="74237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2AABBB-7658-4C29-8CC0-BF226AFCEB30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33" y="2348059"/>
              <a:ext cx="262190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F46B88-5FBF-4B50-9D85-C96A83523C42}"/>
                </a:ext>
              </a:extLst>
            </p:cNvPr>
            <p:cNvCxnSpPr>
              <a:cxnSpLocks/>
            </p:cNvCxnSpPr>
            <p:nvPr/>
          </p:nvCxnSpPr>
          <p:spPr>
            <a:xfrm>
              <a:off x="7539135" y="2348059"/>
              <a:ext cx="1194318" cy="7423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48266B-DAAE-4E75-8EB0-02C1E3CDDF05}"/>
                </a:ext>
              </a:extLst>
            </p:cNvPr>
            <p:cNvCxnSpPr>
              <a:cxnSpLocks/>
            </p:cNvCxnSpPr>
            <p:nvPr/>
          </p:nvCxnSpPr>
          <p:spPr>
            <a:xfrm>
              <a:off x="3928187" y="3090428"/>
              <a:ext cx="51784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FD67DFA-1FF2-438E-A3B0-DAC13DAF5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734" y="1730629"/>
              <a:ext cx="0" cy="1516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C14A44-E8EE-4A90-8C4D-7E0F5C6B95D2}"/>
                </a:ext>
              </a:extLst>
            </p:cNvPr>
            <p:cNvSpPr txBox="1"/>
            <p:nvPr/>
          </p:nvSpPr>
          <p:spPr>
            <a:xfrm>
              <a:off x="8164286" y="3198167"/>
              <a:ext cx="835089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IN" sz="2400" dirty="0"/>
                <a:t>Time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B5C94B-DF7F-4C20-A403-DD6C7D60F7CC}"/>
                </a:ext>
              </a:extLst>
            </p:cNvPr>
            <p:cNvSpPr txBox="1"/>
            <p:nvPr/>
          </p:nvSpPr>
          <p:spPr>
            <a:xfrm>
              <a:off x="4469363" y="1650100"/>
              <a:ext cx="1783313" cy="3635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IN" sz="2400" dirty="0"/>
                <a:t>Temperature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BAF5A2-3199-4381-973A-26F12BEE68A9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33" y="2230019"/>
              <a:ext cx="0" cy="1024134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B32C31-EAC6-43F7-A419-725E0D31E182}"/>
                </a:ext>
              </a:extLst>
            </p:cNvPr>
            <p:cNvCxnSpPr>
              <a:cxnSpLocks/>
            </p:cNvCxnSpPr>
            <p:nvPr/>
          </p:nvCxnSpPr>
          <p:spPr>
            <a:xfrm>
              <a:off x="7539135" y="2230019"/>
              <a:ext cx="0" cy="1024134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501BFE8-30D7-4DB2-B695-013DD40AED00}"/>
              </a:ext>
            </a:extLst>
          </p:cNvPr>
          <p:cNvSpPr txBox="1"/>
          <p:nvPr/>
        </p:nvSpPr>
        <p:spPr>
          <a:xfrm>
            <a:off x="223935" y="3858442"/>
            <a:ext cx="877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Atoms, diffuse more easily to their proper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Maintaining high temperature, achieves equilibrium, and removes structural imperfection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8BE0AB-1AC7-4509-8456-235D4D6BF538}"/>
              </a:ext>
            </a:extLst>
          </p:cNvPr>
          <p:cNvSpPr txBox="1"/>
          <p:nvPr/>
        </p:nvSpPr>
        <p:spPr>
          <a:xfrm>
            <a:off x="205275" y="3428772"/>
            <a:ext cx="372291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thermal annealing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27DB3A-E10C-4A10-BDD0-B819E5A8914C}"/>
              </a:ext>
            </a:extLst>
          </p:cNvPr>
          <p:cNvSpPr txBox="1"/>
          <p:nvPr/>
        </p:nvSpPr>
        <p:spPr>
          <a:xfrm>
            <a:off x="205275" y="5297370"/>
            <a:ext cx="383488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Magnetic Thermal Annealing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9B1AAB-ADDE-4FED-A1DB-BDA749E17B29}"/>
              </a:ext>
            </a:extLst>
          </p:cNvPr>
          <p:cNvSpPr txBox="1"/>
          <p:nvPr/>
        </p:nvSpPr>
        <p:spPr>
          <a:xfrm>
            <a:off x="223935" y="5775033"/>
            <a:ext cx="877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External magnetic field applied during thermal annealing</a:t>
            </a:r>
          </a:p>
        </p:txBody>
      </p:sp>
    </p:spTree>
    <p:extLst>
      <p:ext uri="{BB962C8B-B14F-4D97-AF65-F5344CB8AC3E}">
        <p14:creationId xmlns:p14="http://schemas.microsoft.com/office/powerpoint/2010/main" val="241851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6" grpId="0"/>
      <p:bldP spid="47" grpId="0" animBg="1"/>
      <p:bldP spid="48" grpId="0" animBg="1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C5D23D-F4CA-4FD8-9CF2-C23902CAE694}"/>
              </a:ext>
            </a:extLst>
          </p:cNvPr>
          <p:cNvSpPr/>
          <p:nvPr/>
        </p:nvSpPr>
        <p:spPr>
          <a:xfrm>
            <a:off x="205275" y="4596612"/>
            <a:ext cx="8243595" cy="455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BE007-8979-41E6-8064-2F5D4D8952EA}"/>
              </a:ext>
            </a:extLst>
          </p:cNvPr>
          <p:cNvSpPr txBox="1"/>
          <p:nvPr/>
        </p:nvSpPr>
        <p:spPr>
          <a:xfrm>
            <a:off x="205275" y="797533"/>
            <a:ext cx="488923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magnetic thermal annealing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B0ABA-00C8-4548-9167-DA800F64CAB2}"/>
              </a:ext>
            </a:extLst>
          </p:cNvPr>
          <p:cNvSpPr txBox="1"/>
          <p:nvPr/>
        </p:nvSpPr>
        <p:spPr>
          <a:xfrm>
            <a:off x="205275" y="1259198"/>
            <a:ext cx="877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Reorients the easy axis of ferromagnetic materials or axis of spontaneous magnetization vector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1BDED5-3C78-4224-87A6-E9BCBA24A615}"/>
              </a:ext>
            </a:extLst>
          </p:cNvPr>
          <p:cNvGrpSpPr/>
          <p:nvPr/>
        </p:nvGrpSpPr>
        <p:grpSpPr>
          <a:xfrm>
            <a:off x="4142793" y="2175073"/>
            <a:ext cx="5001207" cy="1448029"/>
            <a:chOff x="1740160" y="1764520"/>
            <a:chExt cx="5001207" cy="1448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C0506B-55B2-442E-A672-8AEB5EF5DC0C}"/>
                </a:ext>
              </a:extLst>
            </p:cNvPr>
            <p:cNvSpPr/>
            <p:nvPr/>
          </p:nvSpPr>
          <p:spPr>
            <a:xfrm>
              <a:off x="1740160" y="1956689"/>
              <a:ext cx="681134" cy="1063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DE3334-D59F-4B71-9928-015502F72CBB}"/>
                </a:ext>
              </a:extLst>
            </p:cNvPr>
            <p:cNvCxnSpPr>
              <a:cxnSpLocks/>
              <a:stCxn id="9" idx="2"/>
              <a:endCxn id="9" idx="0"/>
            </p:cNvCxnSpPr>
            <p:nvPr/>
          </p:nvCxnSpPr>
          <p:spPr>
            <a:xfrm flipV="1">
              <a:off x="2080727" y="1764520"/>
              <a:ext cx="0" cy="144802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1AAE20-076A-4E05-893A-7606394C68D6}"/>
                </a:ext>
              </a:extLst>
            </p:cNvPr>
            <p:cNvSpPr/>
            <p:nvPr/>
          </p:nvSpPr>
          <p:spPr>
            <a:xfrm>
              <a:off x="3125755" y="2199284"/>
              <a:ext cx="1539551" cy="5598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41D407-5825-49E5-BA7C-24A76FA98DA1}"/>
                </a:ext>
              </a:extLst>
            </p:cNvPr>
            <p:cNvCxnSpPr>
              <a:cxnSpLocks/>
              <a:stCxn id="12" idx="2"/>
              <a:endCxn id="12" idx="6"/>
            </p:cNvCxnSpPr>
            <p:nvPr/>
          </p:nvCxnSpPr>
          <p:spPr>
            <a:xfrm>
              <a:off x="2927797" y="2479203"/>
              <a:ext cx="193546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85AD41-D760-4461-AF89-B7D04A878CEC}"/>
                </a:ext>
              </a:extLst>
            </p:cNvPr>
            <p:cNvSpPr txBox="1"/>
            <p:nvPr/>
          </p:nvSpPr>
          <p:spPr>
            <a:xfrm>
              <a:off x="5351106" y="2248369"/>
              <a:ext cx="1390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Easy axis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2EC77AB-C933-4EA2-96DC-E88764B67FEC}"/>
                </a:ext>
              </a:extLst>
            </p:cNvPr>
            <p:cNvCxnSpPr>
              <a:stCxn id="20" idx="0"/>
            </p:cNvCxnSpPr>
            <p:nvPr/>
          </p:nvCxnSpPr>
          <p:spPr>
            <a:xfrm rot="16200000" flipV="1">
              <a:off x="3828139" y="30270"/>
              <a:ext cx="468354" cy="3967843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8ADA925B-7922-4251-8A36-B3BA2B72CC30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rot="5400000" flipH="1">
              <a:off x="5344000" y="2007797"/>
              <a:ext cx="221500" cy="1182974"/>
            </a:xfrm>
            <a:prstGeom prst="bentConnector4">
              <a:avLst>
                <a:gd name="adj1" fmla="val -103205"/>
                <a:gd name="adj2" fmla="val 7938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/>
              <p:nvPr/>
            </p:nvSpPr>
            <p:spPr>
              <a:xfrm>
                <a:off x="205275" y="3781728"/>
                <a:ext cx="8775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If lattice has more deformities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may not be any major global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FF0000"/>
                    </a:solidFill>
                  </a:rPr>
                  <a:t>Magnetization will be weekend  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5" y="3781728"/>
                <a:ext cx="8775440" cy="830997"/>
              </a:xfrm>
              <a:prstGeom prst="rect">
                <a:avLst/>
              </a:prstGeom>
              <a:blipFill>
                <a:blip r:embed="rId2"/>
                <a:stretch>
                  <a:fillRect l="-973" t="-583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/>
              <p:nvPr/>
            </p:nvSpPr>
            <p:spPr>
              <a:xfrm>
                <a:off x="326571" y="2190567"/>
                <a:ext cx="3328380" cy="156966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If a lattice shows specific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easy axis will normally reflect the symmetry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2190567"/>
                <a:ext cx="3328380" cy="1569660"/>
              </a:xfrm>
              <a:prstGeom prst="rect">
                <a:avLst/>
              </a:prstGeom>
              <a:blipFill>
                <a:blip r:embed="rId3"/>
                <a:stretch>
                  <a:fillRect l="-2930" t="-3101" r="-1832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/>
              <p:nvPr/>
            </p:nvSpPr>
            <p:spPr>
              <a:xfrm>
                <a:off x="205274" y="4596612"/>
                <a:ext cx="85468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Deformed Ferromagnetic material, annealed at high temperature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Spins of individual atom will align along the external applied field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When the temperature is reduced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the material attains a new magnetization direction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" y="4596612"/>
                <a:ext cx="8546839" cy="1938992"/>
              </a:xfrm>
              <a:prstGeom prst="rect">
                <a:avLst/>
              </a:prstGeom>
              <a:blipFill>
                <a:blip r:embed="rId4"/>
                <a:stretch>
                  <a:fillRect l="-1141" t="-2516" b="-6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0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  <p:bldP spid="23" grpId="0"/>
      <p:bldP spid="39" grpId="0"/>
      <p:bldP spid="31" grpId="0" animBg="1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C472-FCAA-4734-9DC0-C162CF00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4DE6B-4382-48FC-BA75-D15B795B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2AED7-00D2-48BB-B973-69C35B8C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FBEE2-E81E-48D2-B04C-3771087AA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7" name="Picture 6" descr="A picture containing indoor, appliance&#10;&#10;Description automatically generated">
            <a:extLst>
              <a:ext uri="{FF2B5EF4-FFF2-40B4-BE49-F238E27FC236}">
                <a16:creationId xmlns:a16="http://schemas.microsoft.com/office/drawing/2014/main" id="{0391CD16-7B8B-4D18-A39F-029C4FEB2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"/>
          <a:stretch/>
        </p:blipFill>
        <p:spPr>
          <a:xfrm>
            <a:off x="1860683" y="802950"/>
            <a:ext cx="5115809" cy="3227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3E28-6239-465D-85B1-BA555B193F58}"/>
              </a:ext>
            </a:extLst>
          </p:cNvPr>
          <p:cNvSpPr txBox="1"/>
          <p:nvPr/>
        </p:nvSpPr>
        <p:spPr>
          <a:xfrm>
            <a:off x="7144847" y="961598"/>
            <a:ext cx="199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Electromagnet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1D4F2-DA52-40CF-824E-A84E8DE578D9}"/>
              </a:ext>
            </a:extLst>
          </p:cNvPr>
          <p:cNvSpPr txBox="1"/>
          <p:nvPr/>
        </p:nvSpPr>
        <p:spPr>
          <a:xfrm>
            <a:off x="7711579" y="2233018"/>
            <a:ext cx="80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CCPS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98E04-D30A-4101-AF44-CBBA8AD3FA27}"/>
              </a:ext>
            </a:extLst>
          </p:cNvPr>
          <p:cNvSpPr txBox="1"/>
          <p:nvPr/>
        </p:nvSpPr>
        <p:spPr>
          <a:xfrm>
            <a:off x="330041" y="1759430"/>
            <a:ext cx="105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D4683-6A73-412E-816A-931CED4ED786}"/>
              </a:ext>
            </a:extLst>
          </p:cNvPr>
          <p:cNvSpPr txBox="1"/>
          <p:nvPr/>
        </p:nvSpPr>
        <p:spPr>
          <a:xfrm>
            <a:off x="57121" y="1114496"/>
            <a:ext cx="175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Pirani Gauge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8EF74-A6BC-44E0-BB27-B07B8C58E38E}"/>
              </a:ext>
            </a:extLst>
          </p:cNvPr>
          <p:cNvSpPr txBox="1"/>
          <p:nvPr/>
        </p:nvSpPr>
        <p:spPr>
          <a:xfrm>
            <a:off x="267603" y="2844370"/>
            <a:ext cx="117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06A17-182E-4785-8C95-739DDC32498C}"/>
              </a:ext>
            </a:extLst>
          </p:cNvPr>
          <p:cNvSpPr txBox="1"/>
          <p:nvPr/>
        </p:nvSpPr>
        <p:spPr>
          <a:xfrm>
            <a:off x="7544570" y="3158465"/>
            <a:ext cx="97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Chiller</a:t>
            </a:r>
            <a:endParaRPr lang="en-IN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9303F5-8E65-4AC2-8BCB-141DF5D1063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82068" y="1759430"/>
            <a:ext cx="1646882" cy="230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436C4-DC9C-4AD5-A908-0BFD53503D4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08822" y="1343450"/>
            <a:ext cx="1120990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2B2ED1-712E-486F-B5D3-75FDFD0907E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445945" y="3259869"/>
            <a:ext cx="13252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C4D279-0A5F-4B63-B50B-84BB06A8097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15050" y="1192431"/>
            <a:ext cx="1029797" cy="874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2E75EF-66B8-4F37-94C5-EFAB36A890E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366727" y="1910618"/>
            <a:ext cx="3344852" cy="553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A13F04-2D1A-483F-8D7F-88992B54C16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82751" y="3389298"/>
            <a:ext cx="3261819" cy="39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E34D44B-98A9-425D-B734-E1229E1B1B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6072030" y="4327361"/>
            <a:ext cx="2922381" cy="1728258"/>
          </a:xfrm>
          <a:prstGeom prst="rect">
            <a:avLst/>
          </a:prstGeom>
        </p:spPr>
      </p:pic>
      <p:pic>
        <p:nvPicPr>
          <p:cNvPr id="37" name="Picture 36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46428F3D-A56E-42A2-B4E2-2DC3E1657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964" y="3699162"/>
            <a:ext cx="2350225" cy="313363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E0024A6-7BDA-4054-8577-7DC070DBB237}"/>
              </a:ext>
            </a:extLst>
          </p:cNvPr>
          <p:cNvSpPr txBox="1"/>
          <p:nvPr/>
        </p:nvSpPr>
        <p:spPr>
          <a:xfrm>
            <a:off x="7116753" y="6021927"/>
            <a:ext cx="105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</a:t>
            </a:r>
            <a:endParaRPr lang="en-IN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485F70-DAA1-43B1-BE4E-37FF2115C8D7}"/>
              </a:ext>
            </a:extLst>
          </p:cNvPr>
          <p:cNvSpPr txBox="1"/>
          <p:nvPr/>
        </p:nvSpPr>
        <p:spPr>
          <a:xfrm>
            <a:off x="7086600" y="1458811"/>
            <a:ext cx="199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MTA setup</a:t>
            </a:r>
            <a:endParaRPr lang="en-IN" sz="24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8CDC5D-4470-4E4B-B154-A3A65A0D54F4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5913660" y="1503502"/>
            <a:ext cx="1172940" cy="186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5DB6C7-FB00-4910-B72B-0D5067CD8ABE}"/>
              </a:ext>
            </a:extLst>
          </p:cNvPr>
          <p:cNvSpPr txBox="1"/>
          <p:nvPr/>
        </p:nvSpPr>
        <p:spPr>
          <a:xfrm>
            <a:off x="3547316" y="4106575"/>
            <a:ext cx="1288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chamber</a:t>
            </a:r>
            <a:endParaRPr lang="en-IN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FC2BD-C457-47DC-8162-CD32DA8BE447}"/>
              </a:ext>
            </a:extLst>
          </p:cNvPr>
          <p:cNvSpPr txBox="1"/>
          <p:nvPr/>
        </p:nvSpPr>
        <p:spPr>
          <a:xfrm>
            <a:off x="4487815" y="5515237"/>
            <a:ext cx="15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 PID</a:t>
            </a:r>
            <a:endParaRPr lang="en-IN" sz="2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3F26B3-C96B-4B4C-A4E8-95EF1BCC3352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1808822" y="4522074"/>
            <a:ext cx="1738494" cy="3394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39F9F-4235-430A-945E-CB767FD55824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6025174" y="5008546"/>
            <a:ext cx="804834" cy="737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D53515-F88C-430F-8870-9296FF8E550A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811763" y="5959436"/>
            <a:ext cx="2542283" cy="273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951DE2F-3B2B-4F84-8F3C-138F70D20632}"/>
              </a:ext>
            </a:extLst>
          </p:cNvPr>
          <p:cNvSpPr txBox="1"/>
          <p:nvPr/>
        </p:nvSpPr>
        <p:spPr>
          <a:xfrm>
            <a:off x="3354046" y="6001939"/>
            <a:ext cx="195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pipe</a:t>
            </a:r>
            <a:endParaRPr lang="en-IN"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3D1580-B91B-48FF-86CC-B5152A6B8688}"/>
              </a:ext>
            </a:extLst>
          </p:cNvPr>
          <p:cNvSpPr txBox="1"/>
          <p:nvPr/>
        </p:nvSpPr>
        <p:spPr>
          <a:xfrm>
            <a:off x="2944" y="2281443"/>
            <a:ext cx="180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pipe</a:t>
            </a:r>
            <a:endParaRPr lang="en-IN" sz="24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EEAF4B9-05E0-457D-BD0B-925BEEF45536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809312" y="2512276"/>
            <a:ext cx="1376618" cy="48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4757BB8-5732-4040-BDCE-AD4FF8A360C9}"/>
              </a:ext>
            </a:extLst>
          </p:cNvPr>
          <p:cNvSpPr txBox="1"/>
          <p:nvPr/>
        </p:nvSpPr>
        <p:spPr>
          <a:xfrm>
            <a:off x="3598047" y="5008090"/>
            <a:ext cx="15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 poles</a:t>
            </a:r>
            <a:endParaRPr lang="en-IN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58952B-D4DC-46AF-990F-8711AC46879D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1959429" y="5015099"/>
            <a:ext cx="1638618" cy="2238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8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Multiferroics and Multiferroic composite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Proposed device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Piezoelectric Simulation with 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Instruments learned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LabView measurement automation</a:t>
            </a:r>
          </a:p>
          <a:p>
            <a:endParaRPr lang="en-US" sz="2400" dirty="0"/>
          </a:p>
          <a:p>
            <a:r>
              <a:rPr lang="en-US" sz="2400" dirty="0"/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138764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1D0B-B496-4A02-A97B-2F32371C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Experimental results after magnetic thermal annealing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D651A-9277-49B0-BA35-9C83FD35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7A23B-8082-4B6C-8CBC-2A54D778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78D2E-D019-4450-AD2E-136228EB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6AA7CBC-B578-41E4-AE29-BC00BEEE5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r="5852"/>
          <a:stretch/>
        </p:blipFill>
        <p:spPr>
          <a:xfrm>
            <a:off x="697463" y="609867"/>
            <a:ext cx="6349482" cy="4569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409DA-FEA0-427D-8EF1-B8C7A30C4766}"/>
                  </a:ext>
                </a:extLst>
              </p:cNvPr>
              <p:cNvSpPr txBox="1"/>
              <p:nvPr/>
            </p:nvSpPr>
            <p:spPr>
              <a:xfrm>
                <a:off x="0" y="5151346"/>
                <a:ext cx="3312368" cy="1204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Before MTA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21 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Oe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=3.7×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𝑒𝑚𝑢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409DA-FEA0-427D-8EF1-B8C7A30C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51346"/>
                <a:ext cx="3312368" cy="1204497"/>
              </a:xfrm>
              <a:prstGeom prst="rect">
                <a:avLst/>
              </a:prstGeom>
              <a:blipFill>
                <a:blip r:embed="rId3"/>
                <a:stretch>
                  <a:fillRect l="-2762" t="-4040" b="-8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7729B-EC19-462E-B265-9AB9C88D1645}"/>
                  </a:ext>
                </a:extLst>
              </p:cNvPr>
              <p:cNvSpPr txBox="1"/>
              <p:nvPr/>
            </p:nvSpPr>
            <p:spPr>
              <a:xfrm>
                <a:off x="5831632" y="5151346"/>
                <a:ext cx="3312368" cy="1204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After MTA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70 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Oe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=5.2×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𝑒𝑚𝑢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7729B-EC19-462E-B265-9AB9C88D1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632" y="5151346"/>
                <a:ext cx="3312368" cy="1204497"/>
              </a:xfrm>
              <a:prstGeom prst="rect">
                <a:avLst/>
              </a:prstGeom>
              <a:blipFill>
                <a:blip r:embed="rId4"/>
                <a:stretch>
                  <a:fillRect l="-2947" t="-4040" b="-8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F2F28ED-AFB9-43C9-B3C5-65E0BF5234C9}"/>
              </a:ext>
            </a:extLst>
          </p:cNvPr>
          <p:cNvSpPr txBox="1"/>
          <p:nvPr/>
        </p:nvSpPr>
        <p:spPr>
          <a:xfrm>
            <a:off x="3550297" y="5524846"/>
            <a:ext cx="2043404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22 times more M-H area 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796CCF-9A45-4BE6-A3DA-20BC4A3A346A}"/>
                  </a:ext>
                </a:extLst>
              </p:cNvPr>
              <p:cNvSpPr txBox="1"/>
              <p:nvPr/>
            </p:nvSpPr>
            <p:spPr>
              <a:xfrm>
                <a:off x="7165910" y="2828835"/>
                <a:ext cx="1978090" cy="120032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IN" sz="2400" dirty="0"/>
                  <a:t>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400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sz="2400" dirty="0"/>
                  <a:t> for 1 Hr.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796CCF-9A45-4BE6-A3DA-20BC4A3A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10" y="2828835"/>
                <a:ext cx="1978090" cy="1200329"/>
              </a:xfrm>
              <a:prstGeom prst="rect">
                <a:avLst/>
              </a:prstGeom>
              <a:blipFill>
                <a:blip r:embed="rId5"/>
                <a:stretch>
                  <a:fillRect l="-4938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61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EB7DA98-805C-4D8B-BA86-685565BFA8EB}"/>
              </a:ext>
            </a:extLst>
          </p:cNvPr>
          <p:cNvSpPr/>
          <p:nvPr/>
        </p:nvSpPr>
        <p:spPr>
          <a:xfrm>
            <a:off x="4989617" y="3699254"/>
            <a:ext cx="4087313" cy="282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DF2B9-D4E4-46F0-AE98-F46545B8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Instruments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7C8E0-1950-42D9-BCDD-40875CE6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FAA73-FABE-4868-A92D-1ABA6310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9524D-8936-4C1C-8F6B-18FFB0AB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21</a:t>
            </a:fld>
            <a:endParaRPr lang="en-IN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2E6035-0B0A-44F6-889E-626A5D1191D6}"/>
              </a:ext>
            </a:extLst>
          </p:cNvPr>
          <p:cNvGrpSpPr/>
          <p:nvPr/>
        </p:nvGrpSpPr>
        <p:grpSpPr>
          <a:xfrm>
            <a:off x="46655" y="3698153"/>
            <a:ext cx="4830646" cy="2824025"/>
            <a:chOff x="1" y="3687391"/>
            <a:chExt cx="4830646" cy="282402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F75B793-507D-4FC4-852B-C4D63732121B}"/>
                </a:ext>
              </a:extLst>
            </p:cNvPr>
            <p:cNvSpPr/>
            <p:nvPr/>
          </p:nvSpPr>
          <p:spPr>
            <a:xfrm>
              <a:off x="1" y="3687391"/>
              <a:ext cx="4830646" cy="2824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3" name="Picture 32" descr="A picture containing indoor, oven, white&#10;&#10;Description automatically generated">
              <a:extLst>
                <a:ext uri="{FF2B5EF4-FFF2-40B4-BE49-F238E27FC236}">
                  <a16:creationId xmlns:a16="http://schemas.microsoft.com/office/drawing/2014/main" id="{322F4E00-D551-4775-B286-F4954F621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3" t="9251" r="15102" b="5459"/>
            <a:stretch/>
          </p:blipFill>
          <p:spPr>
            <a:xfrm>
              <a:off x="113726" y="3760671"/>
              <a:ext cx="2365156" cy="20941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4DB42F-B64B-4AB1-BED8-CA60535CA933}"/>
                </a:ext>
              </a:extLst>
            </p:cNvPr>
            <p:cNvSpPr txBox="1"/>
            <p:nvPr/>
          </p:nvSpPr>
          <p:spPr>
            <a:xfrm>
              <a:off x="468605" y="5945206"/>
              <a:ext cx="1655398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Hot Plate</a:t>
              </a:r>
              <a:endParaRPr lang="en-IN" sz="2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BA7DBC-FF01-48E8-A47F-B8E984522149}"/>
                </a:ext>
              </a:extLst>
            </p:cNvPr>
            <p:cNvSpPr txBox="1"/>
            <p:nvPr/>
          </p:nvSpPr>
          <p:spPr>
            <a:xfrm>
              <a:off x="2592609" y="3760670"/>
              <a:ext cx="20260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Ceramic hotplate</a:t>
              </a:r>
              <a:endParaRPr lang="en-IN" sz="2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AEFC5A-F878-4E81-824F-5BC6F9D6B439}"/>
                </a:ext>
              </a:extLst>
            </p:cNvPr>
            <p:cNvSpPr txBox="1"/>
            <p:nvPr/>
          </p:nvSpPr>
          <p:spPr>
            <a:xfrm>
              <a:off x="2592608" y="4640638"/>
              <a:ext cx="22380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Mode selection buttons</a:t>
              </a:r>
              <a:endParaRPr lang="en-IN" sz="2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E0ADF7-C7BF-4BA0-84A7-DBCD6692108E}"/>
                </a:ext>
              </a:extLst>
            </p:cNvPr>
            <p:cNvSpPr txBox="1"/>
            <p:nvPr/>
          </p:nvSpPr>
          <p:spPr>
            <a:xfrm>
              <a:off x="2631625" y="5584043"/>
              <a:ext cx="1584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Start/Stop buttons</a:t>
              </a:r>
              <a:endParaRPr lang="en-IN" sz="2400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75CAF27-996E-4AD0-AEB2-30F44FFB22BB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1765245" y="4071177"/>
              <a:ext cx="827364" cy="1049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214EED3-2EF7-4A9F-94D0-A10C40EC48A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468605" y="5056137"/>
              <a:ext cx="21240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BA9D72F-B1D0-4C63-9824-F9E2C568BA3E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1380931" y="5409075"/>
              <a:ext cx="1250694" cy="5904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30AC5E7-E470-4520-9B66-43234155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4" t="6530" r="15306" b="8571"/>
          <a:stretch/>
        </p:blipFill>
        <p:spPr>
          <a:xfrm>
            <a:off x="5003471" y="3782771"/>
            <a:ext cx="2246805" cy="208942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CAD5268-4054-4128-9AC8-98CF90997146}"/>
              </a:ext>
            </a:extLst>
          </p:cNvPr>
          <p:cNvSpPr txBox="1"/>
          <p:nvPr/>
        </p:nvSpPr>
        <p:spPr>
          <a:xfrm>
            <a:off x="5032064" y="5993501"/>
            <a:ext cx="247218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Ultrasonic Cleaner</a:t>
            </a:r>
            <a:endParaRPr lang="en-IN" sz="2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702777-F52F-4867-9A80-5D8DB84C28AD}"/>
              </a:ext>
            </a:extLst>
          </p:cNvPr>
          <p:cNvSpPr txBox="1"/>
          <p:nvPr/>
        </p:nvSpPr>
        <p:spPr>
          <a:xfrm>
            <a:off x="7581721" y="3801421"/>
            <a:ext cx="1366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 selection buttons</a:t>
            </a:r>
            <a:endParaRPr lang="en-IN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F3D204-6122-4A9E-A848-5A6C84AC8C4C}"/>
              </a:ext>
            </a:extLst>
          </p:cNvPr>
          <p:cNvSpPr txBox="1"/>
          <p:nvPr/>
        </p:nvSpPr>
        <p:spPr>
          <a:xfrm>
            <a:off x="7462269" y="5310840"/>
            <a:ext cx="158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Start/Stop buttons</a:t>
            </a:r>
            <a:endParaRPr lang="en-IN" sz="2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619CC3-1065-446B-B900-BEE2B840831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6540759" y="4401586"/>
            <a:ext cx="1040962" cy="887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B49975-0900-437B-B422-3DDA54952404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5906278" y="5443346"/>
            <a:ext cx="1555991" cy="282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4CC18A-9685-4BAF-98AB-CC16C1B2BF68}"/>
              </a:ext>
            </a:extLst>
          </p:cNvPr>
          <p:cNvGrpSpPr/>
          <p:nvPr/>
        </p:nvGrpSpPr>
        <p:grpSpPr>
          <a:xfrm>
            <a:off x="48409" y="662963"/>
            <a:ext cx="3696588" cy="2958539"/>
            <a:chOff x="48409" y="662963"/>
            <a:chExt cx="3696588" cy="295853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B67A93-7FEE-4F0F-B70A-179630CC7490}"/>
                </a:ext>
              </a:extLst>
            </p:cNvPr>
            <p:cNvGrpSpPr/>
            <p:nvPr/>
          </p:nvGrpSpPr>
          <p:grpSpPr>
            <a:xfrm>
              <a:off x="48409" y="662963"/>
              <a:ext cx="3696588" cy="2958539"/>
              <a:chOff x="98815" y="652407"/>
              <a:chExt cx="3696588" cy="295853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16DA97-8224-46F3-A562-1B3B0CAFD841}"/>
                  </a:ext>
                </a:extLst>
              </p:cNvPr>
              <p:cNvSpPr/>
              <p:nvPr/>
            </p:nvSpPr>
            <p:spPr>
              <a:xfrm>
                <a:off x="98815" y="652407"/>
                <a:ext cx="3669916" cy="2958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81D95-ECCF-4937-9A01-E48ED184BC01}"/>
                  </a:ext>
                </a:extLst>
              </p:cNvPr>
              <p:cNvSpPr txBox="1"/>
              <p:nvPr/>
            </p:nvSpPr>
            <p:spPr>
              <a:xfrm>
                <a:off x="254311" y="3075796"/>
                <a:ext cx="1655398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Spin Coater</a:t>
                </a:r>
                <a:endParaRPr lang="en-IN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3F924-81F9-43D7-ACA8-C690E9FE6F1E}"/>
                  </a:ext>
                </a:extLst>
              </p:cNvPr>
              <p:cNvSpPr txBox="1"/>
              <p:nvPr/>
            </p:nvSpPr>
            <p:spPr>
              <a:xfrm>
                <a:off x="2123043" y="1553066"/>
                <a:ext cx="164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Nylon Bowl</a:t>
                </a:r>
                <a:endParaRPr lang="en-IN" sz="2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729FBC-642C-41B7-A427-BA122764B41F}"/>
                  </a:ext>
                </a:extLst>
              </p:cNvPr>
              <p:cNvSpPr txBox="1"/>
              <p:nvPr/>
            </p:nvSpPr>
            <p:spPr>
              <a:xfrm>
                <a:off x="2154461" y="2303800"/>
                <a:ext cx="1640942" cy="78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LCD display &amp; Keyboard</a:t>
                </a:r>
                <a:endParaRPr lang="en-IN" sz="2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F837A5-C103-44C3-8D22-98D431CED9A5}"/>
                  </a:ext>
                </a:extLst>
              </p:cNvPr>
              <p:cNvSpPr txBox="1"/>
              <p:nvPr/>
            </p:nvSpPr>
            <p:spPr>
              <a:xfrm>
                <a:off x="2498283" y="771461"/>
                <a:ext cx="949040" cy="430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Chuck</a:t>
                </a:r>
                <a:endParaRPr lang="en-IN" sz="2400" dirty="0"/>
              </a:p>
            </p:txBody>
          </p:sp>
        </p:grpSp>
        <p:pic>
          <p:nvPicPr>
            <p:cNvPr id="80" name="Picture 79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4065C7C-8A59-4D96-978B-E315196DE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4" r="20710"/>
            <a:stretch/>
          </p:blipFill>
          <p:spPr>
            <a:xfrm>
              <a:off x="106689" y="776558"/>
              <a:ext cx="1756521" cy="2196199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4F4974D-7338-4F63-84DC-1850D09F903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1218928" y="997473"/>
              <a:ext cx="1228949" cy="6589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ECB9953-9D03-4466-BA10-49E9A736FD3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218928" y="1794455"/>
              <a:ext cx="853709" cy="849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670B90E-C173-4C9E-A32D-B82CF952291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05071" y="2486489"/>
              <a:ext cx="1198984" cy="2191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B56CFF-6950-4291-8CCA-F830BE527107}"/>
              </a:ext>
            </a:extLst>
          </p:cNvPr>
          <p:cNvGrpSpPr/>
          <p:nvPr/>
        </p:nvGrpSpPr>
        <p:grpSpPr>
          <a:xfrm>
            <a:off x="3894450" y="662963"/>
            <a:ext cx="5182480" cy="2958539"/>
            <a:chOff x="3847795" y="662963"/>
            <a:chExt cx="5182480" cy="2958539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3D10310-C2DA-4C85-81F6-FF3A9A68E09B}"/>
                </a:ext>
              </a:extLst>
            </p:cNvPr>
            <p:cNvSpPr/>
            <p:nvPr/>
          </p:nvSpPr>
          <p:spPr>
            <a:xfrm>
              <a:off x="3847795" y="662963"/>
              <a:ext cx="5182480" cy="29585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6" name="Picture 9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022DD54F-2E9E-473C-B8D6-BAE2D728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5" t="11283" r="6072" b="2585"/>
            <a:stretch/>
          </p:blipFill>
          <p:spPr>
            <a:xfrm>
              <a:off x="3943094" y="839203"/>
              <a:ext cx="2669788" cy="208586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7D87CA7-7155-414C-ADAE-7DDED16A5B86}"/>
                </a:ext>
              </a:extLst>
            </p:cNvPr>
            <p:cNvSpPr txBox="1"/>
            <p:nvPr/>
          </p:nvSpPr>
          <p:spPr>
            <a:xfrm>
              <a:off x="4450289" y="3047837"/>
              <a:ext cx="1655398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Shaker</a:t>
              </a:r>
              <a:endParaRPr lang="en-IN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A871398-C21E-4863-B543-402F6D0FDB10}"/>
                </a:ext>
              </a:extLst>
            </p:cNvPr>
            <p:cNvSpPr txBox="1"/>
            <p:nvPr/>
          </p:nvSpPr>
          <p:spPr>
            <a:xfrm>
              <a:off x="7208711" y="825463"/>
              <a:ext cx="15260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Adjustable rollers</a:t>
              </a:r>
              <a:endParaRPr lang="en-IN" sz="24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45F17F7-1D36-4DF0-8807-D0986386A924}"/>
                </a:ext>
              </a:extLst>
            </p:cNvPr>
            <p:cNvSpPr txBox="1"/>
            <p:nvPr/>
          </p:nvSpPr>
          <p:spPr>
            <a:xfrm>
              <a:off x="7256462" y="2038816"/>
              <a:ext cx="1526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RPM and time controllers</a:t>
              </a:r>
              <a:endParaRPr lang="en-IN" sz="24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6C65AEC-ADA2-4B3C-BCF5-3CD39D4D4CA6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 flipV="1">
              <a:off x="5277988" y="1064263"/>
              <a:ext cx="1930723" cy="1766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2E27F7E-B3CA-4F8F-BB61-6F05FE4A5E40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>
              <a:off x="4618652" y="1240962"/>
              <a:ext cx="2590059" cy="162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7165763-0464-40DE-96C5-A8CE85DF8E13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5517945" y="2335401"/>
              <a:ext cx="1738517" cy="3035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081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5C476C1C-6EAE-42A2-A848-701401CA7A37}"/>
              </a:ext>
            </a:extLst>
          </p:cNvPr>
          <p:cNvSpPr txBox="1"/>
          <p:nvPr/>
        </p:nvSpPr>
        <p:spPr>
          <a:xfrm>
            <a:off x="4420950" y="5280974"/>
            <a:ext cx="187437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Nitrogen Gun and Nitrogen Cylinder</a:t>
            </a:r>
            <a:endParaRPr lang="en-IN" sz="2400" dirty="0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EC8A28BD-F374-4CF9-AD0A-58BD45E30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8" r="6683"/>
          <a:stretch/>
        </p:blipFill>
        <p:spPr>
          <a:xfrm>
            <a:off x="6283008" y="718698"/>
            <a:ext cx="2851756" cy="5764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3B9EBC-77E8-48EB-8FF4-0C596D26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Instruments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B703C-50F0-4C5B-8957-1443CBA1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7ACEE-CFBC-4A53-A9F4-9E4E81AE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149EB-6223-44A5-96A4-0093724B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22</a:t>
            </a:fld>
            <a:endParaRPr lang="en-I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C41BB9-1A85-4AFB-858F-893E93C990E9}"/>
              </a:ext>
            </a:extLst>
          </p:cNvPr>
          <p:cNvGrpSpPr/>
          <p:nvPr/>
        </p:nvGrpSpPr>
        <p:grpSpPr>
          <a:xfrm>
            <a:off x="0" y="660077"/>
            <a:ext cx="4598044" cy="2958539"/>
            <a:chOff x="48409" y="662963"/>
            <a:chExt cx="4598044" cy="29585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ACF4D7-7D89-4415-94C1-6217161D6B2B}"/>
                </a:ext>
              </a:extLst>
            </p:cNvPr>
            <p:cNvGrpSpPr/>
            <p:nvPr/>
          </p:nvGrpSpPr>
          <p:grpSpPr>
            <a:xfrm>
              <a:off x="48409" y="662963"/>
              <a:ext cx="4420950" cy="2958539"/>
              <a:chOff x="98815" y="652407"/>
              <a:chExt cx="4420950" cy="295853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013B83D-8B1A-4BA3-B5E4-0A74952C94DE}"/>
                  </a:ext>
                </a:extLst>
              </p:cNvPr>
              <p:cNvSpPr/>
              <p:nvPr/>
            </p:nvSpPr>
            <p:spPr>
              <a:xfrm>
                <a:off x="98815" y="652407"/>
                <a:ext cx="3669916" cy="2958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132E0A-FF99-4BF5-8EEF-8070199A622A}"/>
                  </a:ext>
                </a:extLst>
              </p:cNvPr>
              <p:cNvSpPr txBox="1"/>
              <p:nvPr/>
            </p:nvSpPr>
            <p:spPr>
              <a:xfrm>
                <a:off x="254311" y="3075796"/>
                <a:ext cx="1900150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Hot Air Oven</a:t>
                </a:r>
                <a:endParaRPr lang="en-IN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F9293F-7624-4C0F-BA07-44DCF6412790}"/>
                  </a:ext>
                </a:extLst>
              </p:cNvPr>
              <p:cNvSpPr txBox="1"/>
              <p:nvPr/>
            </p:nvSpPr>
            <p:spPr>
              <a:xfrm>
                <a:off x="2344345" y="720967"/>
                <a:ext cx="2175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ON/OFF button</a:t>
                </a:r>
                <a:endParaRPr lang="en-IN" sz="2400" dirty="0"/>
              </a:p>
            </p:txBody>
          </p:sp>
        </p:grpSp>
        <p:pic>
          <p:nvPicPr>
            <p:cNvPr id="19" name="Picture 18" descr="A picture containing text, indoor, blue&#10;&#10;Description automatically generated">
              <a:extLst>
                <a:ext uri="{FF2B5EF4-FFF2-40B4-BE49-F238E27FC236}">
                  <a16:creationId xmlns:a16="http://schemas.microsoft.com/office/drawing/2014/main" id="{E504D786-1760-4A79-8256-9EF8D5117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" t="8707" r="3561" b="5459"/>
            <a:stretch/>
          </p:blipFill>
          <p:spPr>
            <a:xfrm>
              <a:off x="172414" y="762968"/>
              <a:ext cx="1796345" cy="21772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878B9E-C3BD-45E5-9D7B-DAC2CF529B3A}"/>
                </a:ext>
              </a:extLst>
            </p:cNvPr>
            <p:cNvSpPr txBox="1"/>
            <p:nvPr/>
          </p:nvSpPr>
          <p:spPr>
            <a:xfrm>
              <a:off x="2283935" y="2486187"/>
              <a:ext cx="2120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PID controller</a:t>
              </a:r>
              <a:endParaRPr lang="en-IN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89407-84BA-414E-BF5E-B2EBB926D5C4}"/>
                </a:ext>
              </a:extLst>
            </p:cNvPr>
            <p:cNvSpPr txBox="1"/>
            <p:nvPr/>
          </p:nvSpPr>
          <p:spPr>
            <a:xfrm>
              <a:off x="2283936" y="1663830"/>
              <a:ext cx="2362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Heater indicators</a:t>
              </a:r>
              <a:endParaRPr lang="en-IN" sz="24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10B97B-2E18-40D9-9452-1AD1E0329D40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567543" y="962356"/>
              <a:ext cx="726396" cy="1106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00BC1C3-74FD-4488-9E86-67BB5970FE2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1028700" y="1110021"/>
              <a:ext cx="1255236" cy="7846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068F950-ADB8-49D3-B806-0AE3B24064A8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619757" y="1184024"/>
              <a:ext cx="1664178" cy="15329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13EF39-4FCF-4CA4-8D5B-1C6386697A47}"/>
              </a:ext>
            </a:extLst>
          </p:cNvPr>
          <p:cNvGrpSpPr/>
          <p:nvPr/>
        </p:nvGrpSpPr>
        <p:grpSpPr>
          <a:xfrm>
            <a:off x="4281187" y="1306286"/>
            <a:ext cx="2855496" cy="2931685"/>
            <a:chOff x="-20115" y="1497219"/>
            <a:chExt cx="2855496" cy="293168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66C99F-2247-4C38-9142-7D008CC8A014}"/>
                </a:ext>
              </a:extLst>
            </p:cNvPr>
            <p:cNvSpPr txBox="1"/>
            <p:nvPr/>
          </p:nvSpPr>
          <p:spPr>
            <a:xfrm>
              <a:off x="-20115" y="3347884"/>
              <a:ext cx="1849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 cylinder</a:t>
              </a:r>
              <a:endParaRPr lang="en-IN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387399-79B0-4665-8C35-6806950C6584}"/>
                </a:ext>
              </a:extLst>
            </p:cNvPr>
            <p:cNvSpPr txBox="1"/>
            <p:nvPr/>
          </p:nvSpPr>
          <p:spPr>
            <a:xfrm>
              <a:off x="766477" y="2820757"/>
              <a:ext cx="10819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Air gun</a:t>
              </a:r>
              <a:endParaRPr lang="en-IN" sz="24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6F5EED-F680-485E-8AF2-C131AC80A5A9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848465" y="1497219"/>
              <a:ext cx="699372" cy="15543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E3BCAE4-643F-4904-94E0-2BF7B80A8ED2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829784" y="3578717"/>
              <a:ext cx="1005597" cy="8501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08D68D-46A7-4464-BFD4-11E2983332D1}"/>
              </a:ext>
            </a:extLst>
          </p:cNvPr>
          <p:cNvGrpSpPr/>
          <p:nvPr/>
        </p:nvGrpSpPr>
        <p:grpSpPr>
          <a:xfrm>
            <a:off x="155495" y="3729797"/>
            <a:ext cx="4246793" cy="2981741"/>
            <a:chOff x="306545" y="3732683"/>
            <a:chExt cx="4246793" cy="29817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110C92-C940-475C-A5C6-E100F95D7F6B}"/>
                </a:ext>
              </a:extLst>
            </p:cNvPr>
            <p:cNvSpPr txBox="1"/>
            <p:nvPr/>
          </p:nvSpPr>
          <p:spPr>
            <a:xfrm>
              <a:off x="2337306" y="4884443"/>
              <a:ext cx="221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Heater indicator</a:t>
              </a:r>
              <a:endParaRPr lang="en-IN" sz="2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D09B398-A4B6-4765-B747-75DAC22E9B5B}"/>
                </a:ext>
              </a:extLst>
            </p:cNvPr>
            <p:cNvSpPr txBox="1"/>
            <p:nvPr/>
          </p:nvSpPr>
          <p:spPr>
            <a:xfrm>
              <a:off x="2337306" y="5650425"/>
              <a:ext cx="221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RPM controller</a:t>
              </a:r>
              <a:endParaRPr lang="en-IN" sz="24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F60682F-0AE8-41AB-B0CC-55D4F7B3BCA2}"/>
                </a:ext>
              </a:extLst>
            </p:cNvPr>
            <p:cNvSpPr txBox="1"/>
            <p:nvPr/>
          </p:nvSpPr>
          <p:spPr>
            <a:xfrm>
              <a:off x="2344190" y="3860557"/>
              <a:ext cx="2209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Nylon chamber</a:t>
              </a:r>
              <a:endParaRPr lang="en-IN" sz="24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CA3676-DD91-4937-B951-3C39F781E975}"/>
                </a:ext>
              </a:extLst>
            </p:cNvPr>
            <p:cNvGrpSpPr/>
            <p:nvPr/>
          </p:nvGrpSpPr>
          <p:grpSpPr>
            <a:xfrm>
              <a:off x="306545" y="3732683"/>
              <a:ext cx="4004389" cy="2981741"/>
              <a:chOff x="306545" y="3732683"/>
              <a:chExt cx="4004389" cy="2981741"/>
            </a:xfrm>
          </p:grpSpPr>
          <p:pic>
            <p:nvPicPr>
              <p:cNvPr id="54" name="Picture 53" descr="A picture containing indoor, blue&#10;&#10;Description automatically generated">
                <a:extLst>
                  <a:ext uri="{FF2B5EF4-FFF2-40B4-BE49-F238E27FC236}">
                    <a16:creationId xmlns:a16="http://schemas.microsoft.com/office/drawing/2014/main" id="{6BA5B03F-1AB7-4761-9343-5506A1E432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62" t="9667" r="17710" b="8028"/>
              <a:stretch/>
            </p:blipFill>
            <p:spPr>
              <a:xfrm>
                <a:off x="306545" y="3732683"/>
                <a:ext cx="1874379" cy="2485079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A0B6CF5-CC2F-43FB-BE2F-270DBC3AF834}"/>
                  </a:ext>
                </a:extLst>
              </p:cNvPr>
              <p:cNvSpPr txBox="1"/>
              <p:nvPr/>
            </p:nvSpPr>
            <p:spPr>
              <a:xfrm>
                <a:off x="2337307" y="4349293"/>
                <a:ext cx="1973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PID controller</a:t>
                </a:r>
                <a:endParaRPr lang="en-IN" sz="2400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008C7E6-F40B-4EFE-8C39-3A0E52530D0A}"/>
                  </a:ext>
                </a:extLst>
              </p:cNvPr>
              <p:cNvCxnSpPr>
                <a:cxnSpLocks/>
                <a:stCxn id="62" idx="1"/>
              </p:cNvCxnSpPr>
              <p:nvPr/>
            </p:nvCxnSpPr>
            <p:spPr>
              <a:xfrm flipH="1" flipV="1">
                <a:off x="1400784" y="3977790"/>
                <a:ext cx="943406" cy="113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634E196-4F0A-4C9F-B09B-971E18137425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>
                <a:off x="601095" y="4580126"/>
                <a:ext cx="1736212" cy="87716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8F6F30F-1600-4D84-BA51-CAB69F6597D3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>
                <a:off x="1051924" y="5115276"/>
                <a:ext cx="1285382" cy="5728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E0EB01A-A163-4148-8409-ABEC41EAF776}"/>
                  </a:ext>
                </a:extLst>
              </p:cNvPr>
              <p:cNvCxnSpPr>
                <a:cxnSpLocks/>
                <a:stCxn id="61" idx="1"/>
              </p:cNvCxnSpPr>
              <p:nvPr/>
            </p:nvCxnSpPr>
            <p:spPr>
              <a:xfrm flipH="1" flipV="1">
                <a:off x="1803964" y="5780183"/>
                <a:ext cx="533342" cy="10107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90AE99-944E-41DD-AC3B-1CE54BA5EE8B}"/>
                  </a:ext>
                </a:extLst>
              </p:cNvPr>
              <p:cNvSpPr txBox="1"/>
              <p:nvPr/>
            </p:nvSpPr>
            <p:spPr>
              <a:xfrm>
                <a:off x="1354685" y="6252759"/>
                <a:ext cx="1900150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Rota Mantle</a:t>
                </a:r>
                <a:endParaRPr lang="en-IN" sz="24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86D29B-3455-4C49-83D4-BE15A9D6336A}"/>
                  </a:ext>
                </a:extLst>
              </p:cNvPr>
              <p:cNvSpPr txBox="1"/>
              <p:nvPr/>
            </p:nvSpPr>
            <p:spPr>
              <a:xfrm>
                <a:off x="4517733" y="4125831"/>
                <a:ext cx="1760116" cy="8309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Pipes to transport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86D29B-3455-4C49-83D4-BE15A9D6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33" y="4125831"/>
                <a:ext cx="1760116" cy="830997"/>
              </a:xfrm>
              <a:prstGeom prst="rect">
                <a:avLst/>
              </a:prstGeom>
              <a:blipFill>
                <a:blip r:embed="rId6"/>
                <a:stretch>
                  <a:fillRect l="-5190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64C461-7344-4640-9E7B-05A69DFB84C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277849" y="4541330"/>
            <a:ext cx="1522543" cy="767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30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262AC8-A985-4F79-B5DF-C31D2EFC0AEE}"/>
              </a:ext>
            </a:extLst>
          </p:cNvPr>
          <p:cNvSpPr txBox="1"/>
          <p:nvPr/>
        </p:nvSpPr>
        <p:spPr>
          <a:xfrm>
            <a:off x="4898186" y="4008899"/>
            <a:ext cx="2169081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Toxic vapors or fumes prevention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Spill 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665F-D242-47E6-90A3-E5A4A858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1BCB7E-9EE3-4644-9744-BAF81E15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AE440-89CA-4D02-8258-F5AF5EA6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CEC01-1E4E-41A3-8044-C276B707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23</a:t>
            </a:fld>
            <a:endParaRPr lang="en-IN" dirty="0"/>
          </a:p>
        </p:txBody>
      </p:sp>
      <p:pic>
        <p:nvPicPr>
          <p:cNvPr id="7" name="Picture 6" descr="A picture containing indoor, floor, kitchen, open&#10;&#10;Description automatically generated">
            <a:extLst>
              <a:ext uri="{FF2B5EF4-FFF2-40B4-BE49-F238E27FC236}">
                <a16:creationId xmlns:a16="http://schemas.microsoft.com/office/drawing/2014/main" id="{96A0A142-E1A1-4869-B1FD-9F373CFC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0205" r="16620" b="4081"/>
          <a:stretch/>
        </p:blipFill>
        <p:spPr>
          <a:xfrm>
            <a:off x="6968453" y="3411265"/>
            <a:ext cx="1991997" cy="299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D456-A7E3-4990-B327-D90ED06A6A05}"/>
              </a:ext>
            </a:extLst>
          </p:cNvPr>
          <p:cNvSpPr txBox="1"/>
          <p:nvPr/>
        </p:nvSpPr>
        <p:spPr>
          <a:xfrm>
            <a:off x="4898185" y="3565287"/>
            <a:ext cx="207026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Fume Hood</a:t>
            </a:r>
            <a:endParaRPr lang="en-IN" sz="2400" dirty="0"/>
          </a:p>
        </p:txBody>
      </p:sp>
      <p:pic>
        <p:nvPicPr>
          <p:cNvPr id="10" name="Picture 9" descr="A picture containing indoor, cluttered, blender, kitchen appliance&#10;&#10;Description automatically generated">
            <a:extLst>
              <a:ext uri="{FF2B5EF4-FFF2-40B4-BE49-F238E27FC236}">
                <a16:creationId xmlns:a16="http://schemas.microsoft.com/office/drawing/2014/main" id="{F8A28D7D-EE60-43C0-839C-95BBDAB515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7483" r="10408" b="25986"/>
          <a:stretch/>
        </p:blipFill>
        <p:spPr>
          <a:xfrm>
            <a:off x="183550" y="722550"/>
            <a:ext cx="4074412" cy="2360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81AC27-9B7A-41C7-8067-D7FD5B158EE4}"/>
              </a:ext>
            </a:extLst>
          </p:cNvPr>
          <p:cNvSpPr txBox="1"/>
          <p:nvPr/>
        </p:nvSpPr>
        <p:spPr>
          <a:xfrm>
            <a:off x="901593" y="3148510"/>
            <a:ext cx="2824795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 Desiccator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C2437-0D4C-4F5C-8574-0E7E422E58C5}"/>
              </a:ext>
            </a:extLst>
          </p:cNvPr>
          <p:cNvSpPr txBox="1"/>
          <p:nvPr/>
        </p:nvSpPr>
        <p:spPr>
          <a:xfrm>
            <a:off x="4558002" y="1117201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70F85-1ADD-46D4-8C9D-394897FFF5DF}"/>
              </a:ext>
            </a:extLst>
          </p:cNvPr>
          <p:cNvSpPr txBox="1"/>
          <p:nvPr/>
        </p:nvSpPr>
        <p:spPr>
          <a:xfrm>
            <a:off x="4558002" y="1626286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Desiccator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35E0BD-F09A-4D7E-A985-3C8B2B04ED21}"/>
              </a:ext>
            </a:extLst>
          </p:cNvPr>
          <p:cNvSpPr txBox="1"/>
          <p:nvPr/>
        </p:nvSpPr>
        <p:spPr>
          <a:xfrm>
            <a:off x="4845931" y="2251982"/>
            <a:ext cx="148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Desiccator Knob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AB07D-5DE2-42D9-8191-F28C2A57DBF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517640" y="1348034"/>
            <a:ext cx="1040362" cy="51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4898E9-0007-4723-8AC7-5E399774EBD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828799" y="1857119"/>
            <a:ext cx="2729203" cy="39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199B4B-4CCD-4E1F-8771-82F3084E24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314009" y="1857119"/>
            <a:ext cx="2531922" cy="810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-up of a car's bumper&#10;&#10;Description automatically generated with low confidence">
            <a:extLst>
              <a:ext uri="{FF2B5EF4-FFF2-40B4-BE49-F238E27FC236}">
                <a16:creationId xmlns:a16="http://schemas.microsoft.com/office/drawing/2014/main" id="{B64A8E21-194C-4099-907A-25DE5B4F9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7" r="32432" b="20272"/>
          <a:stretch/>
        </p:blipFill>
        <p:spPr>
          <a:xfrm>
            <a:off x="6863392" y="714990"/>
            <a:ext cx="2057400" cy="259436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FFB8A6-E029-42A5-83B4-BB304182C7B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327474" y="1657685"/>
            <a:ext cx="1881129" cy="1009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8FFFA2-198D-481F-9F43-934958677C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 t="24217" r="15850" b="14694"/>
          <a:stretch/>
        </p:blipFill>
        <p:spPr>
          <a:xfrm>
            <a:off x="38176" y="3761441"/>
            <a:ext cx="2361608" cy="27281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CC5998-C33C-4666-B31F-2782DEDE49DF}"/>
              </a:ext>
            </a:extLst>
          </p:cNvPr>
          <p:cNvSpPr txBox="1"/>
          <p:nvPr/>
        </p:nvSpPr>
        <p:spPr>
          <a:xfrm>
            <a:off x="2484521" y="6021926"/>
            <a:ext cx="221603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Muffle Furnace</a:t>
            </a:r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C166C-DE05-48B6-811D-6C05A92120F7}"/>
              </a:ext>
            </a:extLst>
          </p:cNvPr>
          <p:cNvSpPr txBox="1"/>
          <p:nvPr/>
        </p:nvSpPr>
        <p:spPr>
          <a:xfrm>
            <a:off x="2583335" y="4481223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PID controller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DD0F6-80AB-4186-9B2C-88AD61FEF466}"/>
              </a:ext>
            </a:extLst>
          </p:cNvPr>
          <p:cNvSpPr txBox="1"/>
          <p:nvPr/>
        </p:nvSpPr>
        <p:spPr>
          <a:xfrm>
            <a:off x="2583335" y="4903705"/>
            <a:ext cx="221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 indicator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B95-F8C5-4D00-9DD9-80A2401AD55B}"/>
              </a:ext>
            </a:extLst>
          </p:cNvPr>
          <p:cNvSpPr txBox="1"/>
          <p:nvPr/>
        </p:nvSpPr>
        <p:spPr>
          <a:xfrm>
            <a:off x="2583334" y="4084710"/>
            <a:ext cx="246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chamber</a:t>
            </a:r>
            <a:endParaRPr lang="en-I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A3DED-504F-40CD-846F-ADAC826712FA}"/>
              </a:ext>
            </a:extLst>
          </p:cNvPr>
          <p:cNvSpPr txBox="1"/>
          <p:nvPr/>
        </p:nvSpPr>
        <p:spPr>
          <a:xfrm>
            <a:off x="2583335" y="5334916"/>
            <a:ext cx="246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Energy regulator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F22083-0363-4DD3-903D-89624FF002B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67632" y="4315543"/>
            <a:ext cx="1615702" cy="808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4A252C-0F98-4B5E-9B34-9EF95CD1346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20192" y="4712056"/>
            <a:ext cx="2163143" cy="1138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E9042B-958F-4AD7-A6C9-CADBF563B830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967632" y="5134538"/>
            <a:ext cx="1615703" cy="8610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868312-49C6-4660-8B4A-9F810296525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683425" y="5565749"/>
            <a:ext cx="899910" cy="327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26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0543-C4AD-4EC7-BAF3-8656706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4EC6-A97C-4871-A8D8-9FDA1008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E2A49-AEA4-4606-95B9-A68FC55C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7F9B-8F56-4AC9-B27C-D977D0EF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24</a:t>
            </a:fld>
            <a:endParaRPr lang="en-IN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EABF03E-216F-4E0E-A63E-18B063A53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948" r="6428" b="9660"/>
          <a:stretch/>
        </p:blipFill>
        <p:spPr>
          <a:xfrm>
            <a:off x="-2342" y="794716"/>
            <a:ext cx="3303038" cy="2162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AB604-2F40-4E27-B6D6-65D43B34BFED}"/>
              </a:ext>
            </a:extLst>
          </p:cNvPr>
          <p:cNvSpPr txBox="1"/>
          <p:nvPr/>
        </p:nvSpPr>
        <p:spPr>
          <a:xfrm>
            <a:off x="-744" y="2959049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Source Meter</a:t>
            </a:r>
            <a:endParaRPr lang="en-IN" sz="2400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91EC83-8858-456C-BD47-195EFA5A2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6462" r="1326" b="26395"/>
          <a:stretch/>
        </p:blipFill>
        <p:spPr>
          <a:xfrm>
            <a:off x="5319410" y="3973780"/>
            <a:ext cx="3824590" cy="1704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34A0C4-26B6-4CA6-8A6E-9E8B3D4B0728}"/>
              </a:ext>
            </a:extLst>
          </p:cNvPr>
          <p:cNvSpPr txBox="1"/>
          <p:nvPr/>
        </p:nvSpPr>
        <p:spPr>
          <a:xfrm>
            <a:off x="7246654" y="5683008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Supply</a:t>
            </a:r>
            <a:endParaRPr lang="en-IN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FBF82E-A98D-4244-BBFD-444C83CF7AAE}"/>
              </a:ext>
            </a:extLst>
          </p:cNvPr>
          <p:cNvGrpSpPr/>
          <p:nvPr/>
        </p:nvGrpSpPr>
        <p:grpSpPr>
          <a:xfrm>
            <a:off x="4520388" y="819604"/>
            <a:ext cx="3298869" cy="2707835"/>
            <a:chOff x="4801195" y="630003"/>
            <a:chExt cx="4047286" cy="3573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94A294-270D-4426-9DFF-416A0C1E38C9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7D7160-F7A5-487F-BE1F-7C99C6E0B0C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3CE9D5-7921-4B98-9822-934C8595FE42}"/>
                </a:ext>
              </a:extLst>
            </p:cNvPr>
            <p:cNvCxnSpPr>
              <a:cxnSpLocks/>
              <a:stCxn id="17" idx="1"/>
              <a:endCxn id="17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56128E-C3A0-4BD8-A50F-FD361338E2B3}"/>
                    </a:ext>
                  </a:extLst>
                </p:cNvPr>
                <p:cNvSpPr txBox="1"/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56128E-C3A0-4BD8-A50F-FD361338E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754" r="-59649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EE6D41C-3ECF-4BE6-9052-D50C66A8DEAB}"/>
                    </a:ext>
                  </a:extLst>
                </p:cNvPr>
                <p:cNvSpPr txBox="1"/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EE6D41C-3ECF-4BE6-9052-D50C66A8D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724" r="-75862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F1D45B-5C18-4904-9F4D-0D03E7CEB07B}"/>
                    </a:ext>
                  </a:extLst>
                </p:cNvPr>
                <p:cNvSpPr txBox="1"/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F1D45B-5C18-4904-9F4D-0D03E7CEB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77193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949A20C-E199-480B-985F-DF5B8A8806CD}"/>
                    </a:ext>
                  </a:extLst>
                </p:cNvPr>
                <p:cNvSpPr txBox="1"/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949A20C-E199-480B-985F-DF5B8A880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59649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29C47-64DC-45F6-96B2-5525B4664CB5}"/>
                    </a:ext>
                  </a:extLst>
                </p:cNvPr>
                <p:cNvSpPr txBox="1"/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29C47-64DC-45F6-96B2-5525B4664C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blipFill>
                  <a:blip r:embed="rId8"/>
                  <a:stretch>
                    <a:fillRect t="-4310" r="-10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E421E0-6452-47EA-9F23-38D278C87C1C}"/>
                    </a:ext>
                  </a:extLst>
                </p:cNvPr>
                <p:cNvSpPr txBox="1"/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</a:rPr>
                    <a:t>III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E421E0-6452-47EA-9F23-38D278C87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blipFill>
                  <a:blip r:embed="rId9"/>
                  <a:stretch>
                    <a:fillRect t="-5172" r="-1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01DDD2-6EA4-4C59-B35E-2734C8ABD7AC}"/>
                    </a:ext>
                  </a:extLst>
                </p:cNvPr>
                <p:cNvSpPr txBox="1"/>
                <p:nvPr/>
              </p:nvSpPr>
              <p:spPr>
                <a:xfrm>
                  <a:off x="5588455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IV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01DDD2-6EA4-4C59-B35E-2734C8ABD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455" y="1319496"/>
                  <a:ext cx="1360666" cy="934218"/>
                </a:xfrm>
                <a:prstGeom prst="rect">
                  <a:avLst/>
                </a:prstGeom>
                <a:blipFill>
                  <a:blip r:embed="rId10"/>
                  <a:stretch>
                    <a:fillRect t="-43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52E50B-047C-4E49-B341-38B5FFCE6CA3}"/>
                    </a:ext>
                  </a:extLst>
                </p:cNvPr>
                <p:cNvSpPr txBox="1"/>
                <p:nvPr/>
              </p:nvSpPr>
              <p:spPr>
                <a:xfrm>
                  <a:off x="7078874" y="2624501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52E50B-047C-4E49-B341-38B5FFCE6C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8874" y="2624501"/>
                  <a:ext cx="1360666" cy="934218"/>
                </a:xfrm>
                <a:prstGeom prst="rect">
                  <a:avLst/>
                </a:prstGeom>
                <a:blipFill>
                  <a:blip r:embed="rId11"/>
                  <a:stretch>
                    <a:fillRect t="-43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A89E6D-BA4B-4A11-813D-B8DD77713F52}"/>
              </a:ext>
            </a:extLst>
          </p:cNvPr>
          <p:cNvGrpSpPr/>
          <p:nvPr/>
        </p:nvGrpSpPr>
        <p:grpSpPr>
          <a:xfrm>
            <a:off x="-76990" y="3651598"/>
            <a:ext cx="3298869" cy="2707835"/>
            <a:chOff x="4801195" y="630003"/>
            <a:chExt cx="4047286" cy="357360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8F3DC0-20DF-4065-B766-5FC8DA42B110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9AD553F-AC4F-43B0-8C06-22DBD40425E3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5C28B1-ED0D-4262-B1B9-F1B7E0A59423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03AB1D-6A8E-40BE-A803-A2986F83A959}"/>
                    </a:ext>
                  </a:extLst>
                </p:cNvPr>
                <p:cNvSpPr txBox="1"/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03AB1D-6A8E-40BE-A803-A2986F83A9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1724" r="-58621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D98B31-4A67-419A-8E89-B5BC8903027D}"/>
                    </a:ext>
                  </a:extLst>
                </p:cNvPr>
                <p:cNvSpPr txBox="1"/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D98B31-4A67-419A-8E89-B5BC89030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724" r="-75862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5850A8B-204B-4F7E-9E9C-4A8850DA0002}"/>
                    </a:ext>
                  </a:extLst>
                </p:cNvPr>
                <p:cNvSpPr txBox="1"/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5850A8B-204B-4F7E-9E9C-4A8850DA0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blipFill>
                  <a:blip r:embed="rId14"/>
                  <a:stretch>
                    <a:fillRect r="-75862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334108D-2C5B-4D2A-917B-A9CE8EE176E1}"/>
                    </a:ext>
                  </a:extLst>
                </p:cNvPr>
                <p:cNvSpPr txBox="1"/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334108D-2C5B-4D2A-917B-A9CE8EE176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blipFill>
                  <a:blip r:embed="rId15"/>
                  <a:stretch>
                    <a:fillRect r="-58621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F6E9-DBA3-4C67-B3BE-B18AAAC762D8}"/>
                    </a:ext>
                  </a:extLst>
                </p:cNvPr>
                <p:cNvSpPr txBox="1"/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F6E9-DBA3-4C67-B3BE-B18AAAC76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blipFill>
                  <a:blip r:embed="rId16"/>
                  <a:stretch>
                    <a:fillRect t="-5172" r="-10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3EE449-B826-4C71-A946-D883AC5D81CC}"/>
                    </a:ext>
                  </a:extLst>
                </p:cNvPr>
                <p:cNvSpPr txBox="1"/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</a:rPr>
                    <a:t>III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3EE449-B826-4C71-A946-D883AC5D8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blipFill>
                  <a:blip r:embed="rId17"/>
                  <a:stretch>
                    <a:fillRect t="-4274" r="-1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3491F9-8F90-4021-A446-E950CE8E906B}"/>
              </a:ext>
            </a:extLst>
          </p:cNvPr>
          <p:cNvSpPr txBox="1"/>
          <p:nvPr/>
        </p:nvSpPr>
        <p:spPr>
          <a:xfrm>
            <a:off x="7800650" y="442581"/>
            <a:ext cx="132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Delivers power to the load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DC95CF3-923C-4310-85E5-91D590A49922}"/>
              </a:ext>
            </a:extLst>
          </p:cNvPr>
          <p:cNvCxnSpPr>
            <a:stCxn id="13" idx="1"/>
            <a:endCxn id="24" idx="0"/>
          </p:cNvCxnSpPr>
          <p:nvPr/>
        </p:nvCxnSpPr>
        <p:spPr>
          <a:xfrm rot="10800000" flipV="1">
            <a:off x="6862486" y="1042746"/>
            <a:ext cx="938165" cy="29930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509EA66-4EC4-4773-900A-0FBD9A63618C}"/>
              </a:ext>
            </a:extLst>
          </p:cNvPr>
          <p:cNvCxnSpPr>
            <a:cxnSpLocks/>
            <a:stCxn id="13" idx="2"/>
            <a:endCxn id="25" idx="2"/>
          </p:cNvCxnSpPr>
          <p:nvPr/>
        </p:nvCxnSpPr>
        <p:spPr>
          <a:xfrm rot="5400000">
            <a:off x="6379047" y="959314"/>
            <a:ext cx="1399269" cy="2766460"/>
          </a:xfrm>
          <a:prstGeom prst="bentConnector3">
            <a:avLst>
              <a:gd name="adj1" fmla="val 13700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72BED45-59EC-4721-A825-CB5885CD9662}"/>
              </a:ext>
            </a:extLst>
          </p:cNvPr>
          <p:cNvSpPr txBox="1"/>
          <p:nvPr/>
        </p:nvSpPr>
        <p:spPr>
          <a:xfrm>
            <a:off x="3572340" y="675919"/>
            <a:ext cx="132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Dissipate</a:t>
            </a:r>
          </a:p>
          <a:p>
            <a:r>
              <a:rPr lang="en-IN" sz="2400" dirty="0"/>
              <a:t>power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C649D23-4521-445E-8A51-396DD0807A6C}"/>
              </a:ext>
            </a:extLst>
          </p:cNvPr>
          <p:cNvCxnSpPr>
            <a:cxnSpLocks/>
            <a:stCxn id="58" idx="3"/>
            <a:endCxn id="26" idx="0"/>
          </p:cNvCxnSpPr>
          <p:nvPr/>
        </p:nvCxnSpPr>
        <p:spPr>
          <a:xfrm>
            <a:off x="4894861" y="1091418"/>
            <a:ext cx="821735" cy="25063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E2E494E-199F-49D4-AB71-AA2D51B709D3}"/>
              </a:ext>
            </a:extLst>
          </p:cNvPr>
          <p:cNvCxnSpPr>
            <a:cxnSpLocks/>
            <a:stCxn id="58" idx="2"/>
            <a:endCxn id="27" idx="2"/>
          </p:cNvCxnSpPr>
          <p:nvPr/>
        </p:nvCxnSpPr>
        <p:spPr>
          <a:xfrm rot="16200000" flipH="1">
            <a:off x="4816572" y="923944"/>
            <a:ext cx="1531867" cy="2697809"/>
          </a:xfrm>
          <a:prstGeom prst="bentConnector3">
            <a:avLst>
              <a:gd name="adj1" fmla="val 1484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DD7F2EB-63BF-4C1B-AA83-477FB8AE91EA}"/>
              </a:ext>
            </a:extLst>
          </p:cNvPr>
          <p:cNvSpPr txBox="1"/>
          <p:nvPr/>
        </p:nvSpPr>
        <p:spPr>
          <a:xfrm>
            <a:off x="3549040" y="4349412"/>
            <a:ext cx="132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Delivers power to the load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D3485EF7-0DF0-4AF7-AD11-3540013377A5}"/>
              </a:ext>
            </a:extLst>
          </p:cNvPr>
          <p:cNvCxnSpPr>
            <a:cxnSpLocks/>
            <a:stCxn id="67" idx="0"/>
            <a:endCxn id="48" idx="0"/>
          </p:cNvCxnSpPr>
          <p:nvPr/>
        </p:nvCxnSpPr>
        <p:spPr>
          <a:xfrm rot="16200000" flipV="1">
            <a:off x="3150022" y="3289133"/>
            <a:ext cx="175364" cy="1945194"/>
          </a:xfrm>
          <a:prstGeom prst="bentConnector3">
            <a:avLst>
              <a:gd name="adj1" fmla="val 2303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7E1051-CD84-4A58-9A98-5F5E5B927F57}"/>
              </a:ext>
            </a:extLst>
          </p:cNvPr>
          <p:cNvCxnSpPr>
            <a:cxnSpLocks/>
            <a:stCxn id="67" idx="2"/>
            <a:endCxn id="49" idx="2"/>
          </p:cNvCxnSpPr>
          <p:nvPr/>
        </p:nvCxnSpPr>
        <p:spPr>
          <a:xfrm rot="5400000">
            <a:off x="2491971" y="4155843"/>
            <a:ext cx="324432" cy="3112228"/>
          </a:xfrm>
          <a:prstGeom prst="bentConnector3">
            <a:avLst>
              <a:gd name="adj1" fmla="val 2826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5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  <p:bldP spid="58" grpId="0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line chart, histogram&#10;&#10;Description automatically generated">
            <a:extLst>
              <a:ext uri="{FF2B5EF4-FFF2-40B4-BE49-F238E27FC236}">
                <a16:creationId xmlns:a16="http://schemas.microsoft.com/office/drawing/2014/main" id="{FAFB9C2D-B8A7-4DC4-81F9-76F682372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" y="2456126"/>
            <a:ext cx="4572000" cy="2459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40543-C4AD-4EC7-BAF3-8656706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4EC6-A97C-4871-A8D8-9FDA1008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E2A49-AEA4-4606-95B9-A68FC55C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7F9B-8F56-4AC9-B27C-D977D0EF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25</a:t>
            </a:fld>
            <a:endParaRPr lang="en-IN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6C2BA0-DC42-4A68-B4EB-ED855BF5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3154" y="647365"/>
            <a:ext cx="2406949" cy="241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59930D-A890-4438-9119-AE0A38F1D898}"/>
              </a:ext>
            </a:extLst>
          </p:cNvPr>
          <p:cNvSpPr txBox="1"/>
          <p:nvPr/>
        </p:nvSpPr>
        <p:spPr>
          <a:xfrm>
            <a:off x="6701201" y="3098118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Probe Station</a:t>
            </a: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69734-FDB7-47EF-B85D-8AE3138CD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3950"/>
          <a:stretch/>
        </p:blipFill>
        <p:spPr>
          <a:xfrm>
            <a:off x="5908613" y="3935886"/>
            <a:ext cx="3086101" cy="1668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FB0FDE-B323-4A77-87E1-B77A73528C39}"/>
              </a:ext>
            </a:extLst>
          </p:cNvPr>
          <p:cNvSpPr txBox="1"/>
          <p:nvPr/>
        </p:nvSpPr>
        <p:spPr>
          <a:xfrm>
            <a:off x="6612389" y="5731386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>
                <a:effectLst/>
                <a:latin typeface="Calibri" panose="020F0502020204030204" pitchFamily="34" charset="0"/>
              </a:rPr>
              <a:t>Oscilloscope</a:t>
            </a:r>
            <a:endParaRPr lang="en-IN" sz="3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3C026C-DE69-4F86-9D85-60343A3F8A3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729769" y="4933376"/>
            <a:ext cx="12674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BE261D-D3A6-49B7-92E5-6221AA522BD2}"/>
              </a:ext>
            </a:extLst>
          </p:cNvPr>
          <p:cNvSpPr txBox="1"/>
          <p:nvPr/>
        </p:nvSpPr>
        <p:spPr>
          <a:xfrm>
            <a:off x="4554112" y="1033293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Microscope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93B4A-E9DF-40CA-8710-1427BECAB5BB}"/>
              </a:ext>
            </a:extLst>
          </p:cNvPr>
          <p:cNvSpPr txBox="1"/>
          <p:nvPr/>
        </p:nvSpPr>
        <p:spPr>
          <a:xfrm>
            <a:off x="4631867" y="4702543"/>
            <a:ext cx="109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Display</a:t>
            </a:r>
            <a:endParaRPr lang="en-I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51285C-7130-442A-9B2D-2A902DE6994D}"/>
              </a:ext>
            </a:extLst>
          </p:cNvPr>
          <p:cNvSpPr txBox="1"/>
          <p:nvPr/>
        </p:nvSpPr>
        <p:spPr>
          <a:xfrm>
            <a:off x="4631867" y="5197599"/>
            <a:ext cx="1187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Input channel</a:t>
            </a:r>
            <a:endParaRPr lang="en-IN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30817E-B620-4D7A-83BD-5CDE6EDC731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19191" y="5440846"/>
            <a:ext cx="1934548" cy="172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C8AE8A-A346-44C6-9F00-F1032304237A}"/>
              </a:ext>
            </a:extLst>
          </p:cNvPr>
          <p:cNvSpPr txBox="1"/>
          <p:nvPr/>
        </p:nvSpPr>
        <p:spPr>
          <a:xfrm>
            <a:off x="4485880" y="4169524"/>
            <a:ext cx="124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Settings</a:t>
            </a:r>
            <a:endParaRPr lang="en-IN" sz="2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C3057E-4071-4102-A944-2CCB9E2458ED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729769" y="4218255"/>
            <a:ext cx="2693348" cy="182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D4D6A7E-F65B-434C-B95B-A5BAAFBF2D7A}"/>
              </a:ext>
            </a:extLst>
          </p:cNvPr>
          <p:cNvSpPr txBox="1"/>
          <p:nvPr/>
        </p:nvSpPr>
        <p:spPr>
          <a:xfrm>
            <a:off x="793486" y="4949467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 IV characteristics </a:t>
            </a:r>
            <a:endParaRPr lang="en-IN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F3CA5E-BF5F-4DF4-8191-9BBA61B2ABE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245283" y="1264126"/>
            <a:ext cx="1331345" cy="97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068460-9374-4E12-B268-A154E2F39A32}"/>
              </a:ext>
            </a:extLst>
          </p:cNvPr>
          <p:cNvSpPr txBox="1"/>
          <p:nvPr/>
        </p:nvSpPr>
        <p:spPr>
          <a:xfrm>
            <a:off x="4572000" y="2763043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Micro-positioner</a:t>
            </a:r>
            <a:endParaRPr lang="en-IN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5A79C0-D51B-4D6A-91BE-70A656D26FC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839339" y="1884784"/>
            <a:ext cx="1331345" cy="1109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EC00EF-97A3-40EA-B79E-51D4AF2866CD}"/>
              </a:ext>
            </a:extLst>
          </p:cNvPr>
          <p:cNvSpPr txBox="1"/>
          <p:nvPr/>
        </p:nvSpPr>
        <p:spPr>
          <a:xfrm>
            <a:off x="4554112" y="1488072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source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C8705C-7477-43C2-BEF1-FBC93D745386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6245283" y="1708338"/>
            <a:ext cx="1331345" cy="10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7809A2-C56D-47A0-9501-4B9152020689}"/>
              </a:ext>
            </a:extLst>
          </p:cNvPr>
          <p:cNvSpPr txBox="1"/>
          <p:nvPr/>
        </p:nvSpPr>
        <p:spPr>
          <a:xfrm>
            <a:off x="4572000" y="1913923"/>
            <a:ext cx="95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Chuck</a:t>
            </a:r>
            <a:endParaRPr lang="en-IN" sz="2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F00E6-99F1-48B0-8F85-81F7D2735DF5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28982" y="1993584"/>
            <a:ext cx="1922681" cy="151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C443FE-8406-455D-A331-534434548A7F}"/>
              </a:ext>
            </a:extLst>
          </p:cNvPr>
          <p:cNvSpPr txBox="1"/>
          <p:nvPr/>
        </p:nvSpPr>
        <p:spPr>
          <a:xfrm>
            <a:off x="4554112" y="683231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</a:t>
            </a:r>
            <a:endParaRPr lang="en-IN" sz="2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52099D-B122-4EDB-B0D2-6847012630CC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6245283" y="828784"/>
            <a:ext cx="1317181" cy="8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826E27E-F0BC-4AC0-9456-BE6C21FEE769}"/>
              </a:ext>
            </a:extLst>
          </p:cNvPr>
          <p:cNvSpPr txBox="1"/>
          <p:nvPr/>
        </p:nvSpPr>
        <p:spPr>
          <a:xfrm>
            <a:off x="149286" y="1178504"/>
            <a:ext cx="4058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SMU and Power Supply can be connected to the probe station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7302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3CCB-4E50-40BC-8D0B-A17C1D0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in measurement: LabView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145B-A4CD-4756-8CE4-C08472D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22F3-DE7B-413A-9886-CA71398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04050-971F-4E6A-8690-28F28A3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26</a:t>
            </a:fld>
            <a:endParaRPr lang="en-IN" dirty="0"/>
          </a:p>
        </p:txBody>
      </p:sp>
      <p:pic>
        <p:nvPicPr>
          <p:cNvPr id="8" name="Picture 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390B18F9-BFD5-41A6-8EC1-6C51D368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304629"/>
            <a:ext cx="2857899" cy="2124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39918-28E5-429F-BD88-2B83FF8D626C}"/>
              </a:ext>
            </a:extLst>
          </p:cNvPr>
          <p:cNvSpPr txBox="1"/>
          <p:nvPr/>
        </p:nvSpPr>
        <p:spPr>
          <a:xfrm>
            <a:off x="270588" y="1105587"/>
            <a:ext cx="5374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Graphical programming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For, automated research, validation, and production test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1E737-B44F-4E23-A3D3-96A28F56FE4A}"/>
              </a:ext>
            </a:extLst>
          </p:cNvPr>
          <p:cNvSpPr txBox="1"/>
          <p:nvPr/>
        </p:nvSpPr>
        <p:spPr>
          <a:xfrm>
            <a:off x="270588" y="3667697"/>
            <a:ext cx="762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 and synchronize different devices from different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Centralized system for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Flexibility in programming the devices</a:t>
            </a:r>
          </a:p>
        </p:txBody>
      </p:sp>
    </p:spTree>
    <p:extLst>
      <p:ext uri="{BB962C8B-B14F-4D97-AF65-F5344CB8AC3E}">
        <p14:creationId xmlns:p14="http://schemas.microsoft.com/office/powerpoint/2010/main" val="3574041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78B0F5-3A85-4628-B277-4E48D6B7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247"/>
            <a:ext cx="9149632" cy="4512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27</a:t>
            </a:fld>
            <a:endParaRPr lang="en-IN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D4601A-FA44-463F-B56C-CA480F4E3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6462" r="1326" b="26395"/>
          <a:stretch/>
        </p:blipFill>
        <p:spPr>
          <a:xfrm>
            <a:off x="5617990" y="5215804"/>
            <a:ext cx="3086100" cy="1375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825A7-4BA2-4C11-8289-DD0D1378CCCA}"/>
              </a:ext>
            </a:extLst>
          </p:cNvPr>
          <p:cNvSpPr txBox="1"/>
          <p:nvPr/>
        </p:nvSpPr>
        <p:spPr>
          <a:xfrm>
            <a:off x="429208" y="5477069"/>
            <a:ext cx="431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power supply as a stepper and sweep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0798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F99E16-3B4F-469E-80FA-EF0D7B03CC72}"/>
              </a:ext>
            </a:extLst>
          </p:cNvPr>
          <p:cNvSpPr/>
          <p:nvPr/>
        </p:nvSpPr>
        <p:spPr>
          <a:xfrm>
            <a:off x="2703305" y="3496391"/>
            <a:ext cx="4098711" cy="3044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16A27D-794E-4905-9875-07097BCB5F30}"/>
              </a:ext>
            </a:extLst>
          </p:cNvPr>
          <p:cNvSpPr/>
          <p:nvPr/>
        </p:nvSpPr>
        <p:spPr>
          <a:xfrm>
            <a:off x="4558005" y="644836"/>
            <a:ext cx="4572000" cy="2784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01BDF-F20A-4C6F-863F-330F247EBC3D}"/>
              </a:ext>
            </a:extLst>
          </p:cNvPr>
          <p:cNvSpPr/>
          <p:nvPr/>
        </p:nvSpPr>
        <p:spPr>
          <a:xfrm>
            <a:off x="0" y="644836"/>
            <a:ext cx="4572000" cy="278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28</a:t>
            </a:fld>
            <a:endParaRPr lang="en-IN" dirty="0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DF7FD883-C7F5-49B8-B136-7C71FD0A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5"/>
          <a:stretch/>
        </p:blipFill>
        <p:spPr>
          <a:xfrm>
            <a:off x="4627986" y="757388"/>
            <a:ext cx="4506686" cy="256432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9B52670-9080-46BE-A6C7-7197497F6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/>
          <a:stretch/>
        </p:blipFill>
        <p:spPr>
          <a:xfrm>
            <a:off x="0" y="757388"/>
            <a:ext cx="4506686" cy="2566319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DC85688-98A5-4C63-B60F-82669592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14" y="3534294"/>
            <a:ext cx="3961541" cy="2949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/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Resistor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blipFill>
                <a:blip r:embed="rId5"/>
                <a:stretch>
                  <a:fillRect l="-4895" t="-9211" r="-5245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65BECE-BDD4-4309-BBC9-ABFFA706489E}"/>
              </a:ext>
            </a:extLst>
          </p:cNvPr>
          <p:cNvSpPr txBox="1"/>
          <p:nvPr/>
        </p:nvSpPr>
        <p:spPr>
          <a:xfrm>
            <a:off x="7579860" y="3429000"/>
            <a:ext cx="15641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6385D-373C-4EF3-904E-544CC1411698}"/>
              </a:ext>
            </a:extLst>
          </p:cNvPr>
          <p:cNvSpPr txBox="1"/>
          <p:nvPr/>
        </p:nvSpPr>
        <p:spPr>
          <a:xfrm>
            <a:off x="6797790" y="6079725"/>
            <a:ext cx="156414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MOS S170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7709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616514-2476-4CD4-AD70-4E58F5C9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5123"/>
            <a:ext cx="9144000" cy="284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CFF5B-C038-43C1-8451-C5496DD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BA4-351B-469F-95F8-C3461F9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7C114-3B00-4D79-A719-43918319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80F16-F1DF-439D-9A90-819B0CFE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29</a:t>
            </a:fld>
            <a:endParaRPr lang="en-IN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19DE20-9EA7-4A1F-8A17-D7C8C5293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948" r="6428" b="9660"/>
          <a:stretch/>
        </p:blipFill>
        <p:spPr>
          <a:xfrm>
            <a:off x="5596033" y="4233644"/>
            <a:ext cx="3303038" cy="2162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57861-7728-4DBE-BF5D-CADCED9B958B}"/>
              </a:ext>
            </a:extLst>
          </p:cNvPr>
          <p:cNvSpPr txBox="1"/>
          <p:nvPr/>
        </p:nvSpPr>
        <p:spPr>
          <a:xfrm>
            <a:off x="903903" y="4975339"/>
            <a:ext cx="418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SMU as sweep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0561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3DD9-D6EE-4ADC-A28B-AA6D3AED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Neuromorphic Computing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6DC2D-E3EB-4887-85AC-4AD0E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8D1CA-BA8A-4649-845B-1A6DE539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22DF3-151A-4902-A3F1-4B525B0C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58FB3-4F4D-4CBC-9739-CB381A0F3B64}"/>
              </a:ext>
            </a:extLst>
          </p:cNvPr>
          <p:cNvSpPr txBox="1"/>
          <p:nvPr/>
        </p:nvSpPr>
        <p:spPr>
          <a:xfrm>
            <a:off x="514" y="821099"/>
            <a:ext cx="362218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Neuromorphic Computing ?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C66D4-B51A-4DDA-9867-DEA0C158A299}"/>
              </a:ext>
            </a:extLst>
          </p:cNvPr>
          <p:cNvSpPr txBox="1"/>
          <p:nvPr/>
        </p:nvSpPr>
        <p:spPr>
          <a:xfrm>
            <a:off x="9844" y="1343604"/>
            <a:ext cx="4254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Mimicking brains computation process  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2DD04-7959-4D6A-8C95-4B1A4EFBD228}"/>
              </a:ext>
            </a:extLst>
          </p:cNvPr>
          <p:cNvSpPr txBox="1"/>
          <p:nvPr/>
        </p:nvSpPr>
        <p:spPr>
          <a:xfrm>
            <a:off x="1689532" y="1824889"/>
            <a:ext cx="8948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Why?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459AB-CC50-483E-A62B-717303BC0106}"/>
              </a:ext>
            </a:extLst>
          </p:cNvPr>
          <p:cNvSpPr txBox="1"/>
          <p:nvPr/>
        </p:nvSpPr>
        <p:spPr>
          <a:xfrm>
            <a:off x="286092" y="2406304"/>
            <a:ext cx="37380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Computers, faster than brain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2707F-7C5D-4B66-A72B-308C57F7DC28}"/>
              </a:ext>
            </a:extLst>
          </p:cNvPr>
          <p:cNvSpPr txBox="1"/>
          <p:nvPr/>
        </p:nvSpPr>
        <p:spPr>
          <a:xfrm>
            <a:off x="0" y="2887743"/>
            <a:ext cx="4254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Distinct capabilities of brain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Face recognition in crowd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Low energy consumption 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B8256-4F31-461A-AC25-301C8B51ED4F}"/>
              </a:ext>
            </a:extLst>
          </p:cNvPr>
          <p:cNvSpPr txBox="1"/>
          <p:nvPr/>
        </p:nvSpPr>
        <p:spPr>
          <a:xfrm>
            <a:off x="-9844" y="4052804"/>
            <a:ext cx="4254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algorithms, were developed</a:t>
            </a:r>
            <a:endParaRPr lang="en-I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Runs on transistor-based devices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75B85-6653-4D18-A18D-6694BC732FE0}"/>
              </a:ext>
            </a:extLst>
          </p:cNvPr>
          <p:cNvSpPr txBox="1"/>
          <p:nvPr/>
        </p:nvSpPr>
        <p:spPr>
          <a:xfrm>
            <a:off x="2266466" y="4868819"/>
            <a:ext cx="194061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Hungry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61CDD-C177-4072-AC7C-BED1F66AFE10}"/>
              </a:ext>
            </a:extLst>
          </p:cNvPr>
          <p:cNvSpPr txBox="1"/>
          <p:nvPr/>
        </p:nvSpPr>
        <p:spPr>
          <a:xfrm>
            <a:off x="9844" y="5383568"/>
            <a:ext cx="53086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MegatronLM</a:t>
            </a:r>
            <a:r>
              <a:rPr lang="en-US" sz="2400" dirty="0"/>
              <a:t>, Nvidia’s NLP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9 days training, costs 27,684 kWh</a:t>
            </a:r>
            <a:r>
              <a:rPr lang="en-US" sz="2400" baseline="30000" dirty="0"/>
              <a:t>[1]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4DB06-97C1-4605-A6D2-BEC0892DAF3C}"/>
              </a:ext>
            </a:extLst>
          </p:cNvPr>
          <p:cNvSpPr txBox="1"/>
          <p:nvPr/>
        </p:nvSpPr>
        <p:spPr>
          <a:xfrm>
            <a:off x="-9844" y="6289213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1: https://searchenterpriseai.techtarget.com/feature/Energy-consumption-of-AI-poses-environmental-problems</a:t>
            </a:r>
            <a:endParaRPr lang="en-IN" sz="1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927215-8D79-4F89-A0DD-4F8D271BE092}"/>
              </a:ext>
            </a:extLst>
          </p:cNvPr>
          <p:cNvGrpSpPr/>
          <p:nvPr/>
        </p:nvGrpSpPr>
        <p:grpSpPr>
          <a:xfrm>
            <a:off x="4228343" y="521905"/>
            <a:ext cx="4629565" cy="1902644"/>
            <a:chOff x="4172357" y="568559"/>
            <a:chExt cx="4832003" cy="20766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B20698-F85E-4AF5-B52F-A55A8681CDA2}"/>
                </a:ext>
              </a:extLst>
            </p:cNvPr>
            <p:cNvGrpSpPr/>
            <p:nvPr/>
          </p:nvGrpSpPr>
          <p:grpSpPr>
            <a:xfrm>
              <a:off x="4172357" y="636823"/>
              <a:ext cx="2292370" cy="2008359"/>
              <a:chOff x="90450" y="3401880"/>
              <a:chExt cx="2149569" cy="1762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58796B7-AE38-452E-BD5C-D84426EC0655}"/>
                      </a:ext>
                    </a:extLst>
                  </p:cNvPr>
                  <p:cNvSpPr/>
                  <p:nvPr/>
                </p:nvSpPr>
                <p:spPr>
                  <a:xfrm>
                    <a:off x="1212840" y="4123738"/>
                    <a:ext cx="536001" cy="448613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E103D158-35B8-4259-99AD-586B6E4A8F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40" y="4123738"/>
                    <a:ext cx="536001" cy="4486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DF97607-0AD5-4E52-9273-9B3FA7B16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00" y="3755024"/>
                <a:ext cx="600936" cy="39683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65E1BB-89FF-4A08-B5E5-6CB98E8CF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905" y="4360085"/>
                <a:ext cx="695431" cy="105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693775B-06BD-4FD2-8BEC-6B816826E1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991" y="4585426"/>
                <a:ext cx="503346" cy="36891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6C601E0-248F-41F9-B30B-96D323F2E103}"/>
                  </a:ext>
                </a:extLst>
              </p:cNvPr>
              <p:cNvCxnSpPr>
                <a:cxnSpLocks/>
                <a:stCxn id="17" idx="3"/>
                <a:endCxn id="36" idx="1"/>
              </p:cNvCxnSpPr>
              <p:nvPr/>
            </p:nvCxnSpPr>
            <p:spPr>
              <a:xfrm flipV="1">
                <a:off x="1748841" y="4343230"/>
                <a:ext cx="491178" cy="48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0CD2DA6-EF18-48DF-A07D-F45ADB99836E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27" y="3401880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0CD2DA6-EF18-48DF-A07D-F45ADB9983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427" y="3401880"/>
                    <a:ext cx="323042" cy="4050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6296" b="-1159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F4268EC-680E-4C07-9F4B-81B904B1B427}"/>
                      </a:ext>
                    </a:extLst>
                  </p:cNvPr>
                  <p:cNvSpPr txBox="1"/>
                  <p:nvPr/>
                </p:nvSpPr>
                <p:spPr>
                  <a:xfrm>
                    <a:off x="90450" y="4091797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F4268EC-680E-4C07-9F4B-81B904B1B4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50" y="4091797"/>
                    <a:ext cx="323042" cy="4050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6296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A1EF8C-F601-4A17-812A-BA2DE1A3DDC3}"/>
                      </a:ext>
                    </a:extLst>
                  </p:cNvPr>
                  <p:cNvSpPr txBox="1"/>
                  <p:nvPr/>
                </p:nvSpPr>
                <p:spPr>
                  <a:xfrm>
                    <a:off x="288359" y="4758878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A1EF8C-F601-4A17-812A-BA2DE1A3DD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359" y="4758878"/>
                    <a:ext cx="323042" cy="4050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6296"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986714-6B84-404D-8C97-E05EA865FA53}"/>
                </a:ext>
              </a:extLst>
            </p:cNvPr>
            <p:cNvGrpSpPr/>
            <p:nvPr/>
          </p:nvGrpSpPr>
          <p:grpSpPr>
            <a:xfrm>
              <a:off x="6464727" y="1462597"/>
              <a:ext cx="2414767" cy="484890"/>
              <a:chOff x="1188843" y="5230874"/>
              <a:chExt cx="2414767" cy="4848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066145E-94CB-4AF4-BB33-24FDC82C403F}"/>
                  </a:ext>
                </a:extLst>
              </p:cNvPr>
              <p:cNvGrpSpPr/>
              <p:nvPr/>
            </p:nvGrpSpPr>
            <p:grpSpPr>
              <a:xfrm>
                <a:off x="1188843" y="5240322"/>
                <a:ext cx="568057" cy="475442"/>
                <a:chOff x="2303739" y="3130951"/>
                <a:chExt cx="499338" cy="417927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1CB9F96-15CD-4E5D-888E-5B6DDAFAE6D1}"/>
                    </a:ext>
                  </a:extLst>
                </p:cNvPr>
                <p:cNvSpPr/>
                <p:nvPr/>
              </p:nvSpPr>
              <p:spPr>
                <a:xfrm>
                  <a:off x="2303739" y="3130951"/>
                  <a:ext cx="499338" cy="41792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Freeform 124">
                  <a:extLst>
                    <a:ext uri="{FF2B5EF4-FFF2-40B4-BE49-F238E27FC236}">
                      <a16:creationId xmlns:a16="http://schemas.microsoft.com/office/drawing/2014/main" id="{2B829EB3-4647-46F5-83E5-6A8E983FD652}"/>
                    </a:ext>
                  </a:extLst>
                </p:cNvPr>
                <p:cNvSpPr/>
                <p:nvPr/>
              </p:nvSpPr>
              <p:spPr>
                <a:xfrm>
                  <a:off x="2354852" y="3235982"/>
                  <a:ext cx="377731" cy="219538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34CF052-029F-4C79-8A25-4C2E0EED7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445" y="5484682"/>
                <a:ext cx="393177" cy="627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4C440CB-991D-4000-AE7C-38FCB60E2AEB}"/>
                      </a:ext>
                    </a:extLst>
                  </p:cNvPr>
                  <p:cNvSpPr txBox="1"/>
                  <p:nvPr/>
                </p:nvSpPr>
                <p:spPr>
                  <a:xfrm>
                    <a:off x="2140565" y="5230874"/>
                    <a:ext cx="14630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4C440CB-991D-4000-AE7C-38FCB60E2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0565" y="5230874"/>
                    <a:ext cx="146304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70" r="-3478" b="-28986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AEAD4D-709C-4BA5-9252-653FD7303162}"/>
                    </a:ext>
                  </a:extLst>
                </p:cNvPr>
                <p:cNvSpPr txBox="1"/>
                <p:nvPr/>
              </p:nvSpPr>
              <p:spPr>
                <a:xfrm>
                  <a:off x="6448020" y="998344"/>
                  <a:ext cx="6014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AEAD4D-709C-4BA5-9252-653FD7303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020" y="998344"/>
                  <a:ext cx="601471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14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585AF6D-B3D0-4159-8A2E-45447EFD1650}"/>
                    </a:ext>
                  </a:extLst>
                </p:cNvPr>
                <p:cNvSpPr txBox="1"/>
                <p:nvPr/>
              </p:nvSpPr>
              <p:spPr>
                <a:xfrm>
                  <a:off x="4613812" y="1790310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585AF6D-B3D0-4159-8A2E-45447EF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812" y="1790310"/>
                  <a:ext cx="344502" cy="461664"/>
                </a:xfrm>
                <a:prstGeom prst="rect">
                  <a:avLst/>
                </a:prstGeom>
                <a:blipFill>
                  <a:blip r:embed="rId9"/>
                  <a:stretch>
                    <a:fillRect r="-64815" b="-114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5E832A-1128-41CA-8A5C-B80595D898F3}"/>
                    </a:ext>
                  </a:extLst>
                </p:cNvPr>
                <p:cNvSpPr txBox="1"/>
                <p:nvPr/>
              </p:nvSpPr>
              <p:spPr>
                <a:xfrm>
                  <a:off x="4868930" y="821100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5E832A-1128-41CA-8A5C-B80595D89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930" y="821100"/>
                  <a:ext cx="344502" cy="461664"/>
                </a:xfrm>
                <a:prstGeom prst="rect">
                  <a:avLst/>
                </a:prstGeom>
                <a:blipFill>
                  <a:blip r:embed="rId10"/>
                  <a:stretch>
                    <a:fillRect r="-64815" b="-1159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9A74ECA-FEB6-4AA6-A481-01DD90B27BB0}"/>
                    </a:ext>
                  </a:extLst>
                </p:cNvPr>
                <p:cNvSpPr txBox="1"/>
                <p:nvPr/>
              </p:nvSpPr>
              <p:spPr>
                <a:xfrm>
                  <a:off x="4626604" y="1280688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9A74ECA-FEB6-4AA6-A481-01DD90B27B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6604" y="1280688"/>
                  <a:ext cx="344502" cy="461664"/>
                </a:xfrm>
                <a:prstGeom prst="rect">
                  <a:avLst/>
                </a:prstGeom>
                <a:blipFill>
                  <a:blip r:embed="rId11"/>
                  <a:stretch>
                    <a:fillRect r="-64815" b="-1159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A09119A-849F-4C49-8B94-4C4C968EE16E}"/>
                    </a:ext>
                  </a:extLst>
                </p:cNvPr>
                <p:cNvSpPr txBox="1"/>
                <p:nvPr/>
              </p:nvSpPr>
              <p:spPr>
                <a:xfrm>
                  <a:off x="7200824" y="568559"/>
                  <a:ext cx="1803536" cy="8392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A09119A-849F-4C49-8B94-4C4C968EE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824" y="568559"/>
                  <a:ext cx="1803536" cy="839269"/>
                </a:xfrm>
                <a:prstGeom prst="rect">
                  <a:avLst/>
                </a:prstGeom>
                <a:blipFill>
                  <a:blip r:embed="rId1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CB7366-0C5C-4F4E-BC2E-B45D4CCDC574}"/>
                    </a:ext>
                  </a:extLst>
                </p:cNvPr>
                <p:cNvSpPr txBox="1"/>
                <p:nvPr/>
              </p:nvSpPr>
              <p:spPr>
                <a:xfrm>
                  <a:off x="5947045" y="1299701"/>
                  <a:ext cx="4597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CB7366-0C5C-4F4E-BC2E-B45D4CCDC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045" y="1299701"/>
                  <a:ext cx="45976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7647D3-BE2F-47B7-AC6E-C5CA64C22721}"/>
              </a:ext>
            </a:extLst>
          </p:cNvPr>
          <p:cNvGrpSpPr/>
          <p:nvPr/>
        </p:nvGrpSpPr>
        <p:grpSpPr>
          <a:xfrm>
            <a:off x="4698659" y="1915374"/>
            <a:ext cx="4162177" cy="2028397"/>
            <a:chOff x="4773304" y="2615182"/>
            <a:chExt cx="4162177" cy="202839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84AC1C9-924A-4D0D-B8B2-05CDE4CEF1D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BFE0769C-60B8-4F95-B87C-F9E46FE2E753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53" name="Can 89">
                <a:extLst>
                  <a:ext uri="{FF2B5EF4-FFF2-40B4-BE49-F238E27FC236}">
                    <a16:creationId xmlns:a16="http://schemas.microsoft.com/office/drawing/2014/main" id="{D43EA609-4D90-4DD7-B26C-921DFEB9F6D2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Can 90">
                <a:extLst>
                  <a:ext uri="{FF2B5EF4-FFF2-40B4-BE49-F238E27FC236}">
                    <a16:creationId xmlns:a16="http://schemas.microsoft.com/office/drawing/2014/main" id="{DE64FD34-6F29-41AB-B17D-7E256274B6C3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Can 91">
                <a:extLst>
                  <a:ext uri="{FF2B5EF4-FFF2-40B4-BE49-F238E27FC236}">
                    <a16:creationId xmlns:a16="http://schemas.microsoft.com/office/drawing/2014/main" id="{050DE48A-231A-4FBE-81FC-12B566DE1DE8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Can 92">
                <a:extLst>
                  <a:ext uri="{FF2B5EF4-FFF2-40B4-BE49-F238E27FC236}">
                    <a16:creationId xmlns:a16="http://schemas.microsoft.com/office/drawing/2014/main" id="{A81F4848-62EC-457F-8F59-0A1A82E84534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Can 93">
                <a:extLst>
                  <a:ext uri="{FF2B5EF4-FFF2-40B4-BE49-F238E27FC236}">
                    <a16:creationId xmlns:a16="http://schemas.microsoft.com/office/drawing/2014/main" id="{505EB1DA-8625-40D5-93DE-643026889F62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Can 94">
                <a:extLst>
                  <a:ext uri="{FF2B5EF4-FFF2-40B4-BE49-F238E27FC236}">
                    <a16:creationId xmlns:a16="http://schemas.microsoft.com/office/drawing/2014/main" id="{96DF5388-8819-4539-A1E4-855E615846D4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Can 95">
                <a:extLst>
                  <a:ext uri="{FF2B5EF4-FFF2-40B4-BE49-F238E27FC236}">
                    <a16:creationId xmlns:a16="http://schemas.microsoft.com/office/drawing/2014/main" id="{7F5B2672-9A9D-4B74-90C7-5AE076A1A092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Can 96">
                <a:extLst>
                  <a:ext uri="{FF2B5EF4-FFF2-40B4-BE49-F238E27FC236}">
                    <a16:creationId xmlns:a16="http://schemas.microsoft.com/office/drawing/2014/main" id="{DEE3ACD4-891E-4F28-9F80-5A7EF4590EE5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Can 97">
                <a:extLst>
                  <a:ext uri="{FF2B5EF4-FFF2-40B4-BE49-F238E27FC236}">
                    <a16:creationId xmlns:a16="http://schemas.microsoft.com/office/drawing/2014/main" id="{C93F041D-43EE-4385-A40C-5A45322733D4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Can 98">
                <a:extLst>
                  <a:ext uri="{FF2B5EF4-FFF2-40B4-BE49-F238E27FC236}">
                    <a16:creationId xmlns:a16="http://schemas.microsoft.com/office/drawing/2014/main" id="{2B42985C-F0F0-46AE-903B-17995698F454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Can 99">
                <a:extLst>
                  <a:ext uri="{FF2B5EF4-FFF2-40B4-BE49-F238E27FC236}">
                    <a16:creationId xmlns:a16="http://schemas.microsoft.com/office/drawing/2014/main" id="{E9BFD52A-56CC-422A-A9FB-99468559C5EC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Can 100">
                <a:extLst>
                  <a:ext uri="{FF2B5EF4-FFF2-40B4-BE49-F238E27FC236}">
                    <a16:creationId xmlns:a16="http://schemas.microsoft.com/office/drawing/2014/main" id="{54819440-D2B2-4EBA-83D6-A4C24A8C667D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Can 101">
                <a:extLst>
                  <a:ext uri="{FF2B5EF4-FFF2-40B4-BE49-F238E27FC236}">
                    <a16:creationId xmlns:a16="http://schemas.microsoft.com/office/drawing/2014/main" id="{0D5683DE-84F3-4541-8C7D-6AE637535B44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Can 102">
                <a:extLst>
                  <a:ext uri="{FF2B5EF4-FFF2-40B4-BE49-F238E27FC236}">
                    <a16:creationId xmlns:a16="http://schemas.microsoft.com/office/drawing/2014/main" id="{034D0C5F-25D2-4B6E-8781-CC0510B4EC6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Can 103">
                <a:extLst>
                  <a:ext uri="{FF2B5EF4-FFF2-40B4-BE49-F238E27FC236}">
                    <a16:creationId xmlns:a16="http://schemas.microsoft.com/office/drawing/2014/main" id="{2C3987DF-3ECA-4597-9B63-C2F8FE048DE1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E410338-608F-4ABE-B7FD-EB0C803EECF4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BA903CE-9752-4A80-A80E-53B9C3791131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F6F4DA9-1B4F-49F8-8C50-569F4728C6EC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348" b="-5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5"/>
                  <a:stretch>
                    <a:fillRect r="-8696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6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8E409AE-93E9-44CD-B3C4-9DF0AF277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90C82B-D0C9-4466-9FC6-7BC488B49573}"/>
              </a:ext>
            </a:extLst>
          </p:cNvPr>
          <p:cNvGrpSpPr/>
          <p:nvPr/>
        </p:nvGrpSpPr>
        <p:grpSpPr>
          <a:xfrm>
            <a:off x="5479437" y="3902182"/>
            <a:ext cx="3246123" cy="1253061"/>
            <a:chOff x="5225977" y="5334000"/>
            <a:chExt cx="3246123" cy="1253061"/>
          </a:xfrm>
        </p:grpSpPr>
        <p:sp>
          <p:nvSpPr>
            <p:cNvPr id="82" name="Can 139">
              <a:extLst>
                <a:ext uri="{FF2B5EF4-FFF2-40B4-BE49-F238E27FC236}">
                  <a16:creationId xmlns:a16="http://schemas.microsoft.com/office/drawing/2014/main" id="{48CC1158-2494-44E0-B199-2981E4FF49B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Right Arrow 140">
              <a:extLst>
                <a:ext uri="{FF2B5EF4-FFF2-40B4-BE49-F238E27FC236}">
                  <a16:creationId xmlns:a16="http://schemas.microsoft.com/office/drawing/2014/main" id="{F1004F65-FF7F-40AC-BBB8-EF4CCCA920B7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E32261E-A023-493C-B151-FE5599AA5A4F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A9A68EC-9BA4-43CF-BC57-43FAAE18705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1B187D1-9845-4F1D-BA9F-7735FA72A078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F3ACAD4-C7F3-4E14-AA43-DC707AC984E7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9FE329-0642-4562-A655-D38074509B24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3937BBF-FBAC-4747-A923-2C49750D673D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725A99E-F994-4660-A927-6A1604E96B76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88BB099-443F-46DE-9A45-CA02EB55283A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8AB217-F57D-4A84-BDAF-EEE0B2B96C41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TMR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56A245D-762C-4C5C-9142-81151D9F2D65}"/>
              </a:ext>
            </a:extLst>
          </p:cNvPr>
          <p:cNvSpPr txBox="1"/>
          <p:nvPr/>
        </p:nvSpPr>
        <p:spPr>
          <a:xfrm>
            <a:off x="5301185" y="5292194"/>
            <a:ext cx="37380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Non-Boolean Computation</a:t>
            </a:r>
          </a:p>
        </p:txBody>
      </p:sp>
    </p:spTree>
    <p:extLst>
      <p:ext uri="{BB962C8B-B14F-4D97-AF65-F5344CB8AC3E}">
        <p14:creationId xmlns:p14="http://schemas.microsoft.com/office/powerpoint/2010/main" val="1072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1" grpId="0"/>
      <p:bldP spid="12" grpId="0"/>
      <p:bldP spid="13" grpId="0" animBg="1"/>
      <p:bldP spid="14" grpId="0"/>
      <p:bldP spid="9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F99E16-3B4F-469E-80FA-EF0D7B03CC72}"/>
              </a:ext>
            </a:extLst>
          </p:cNvPr>
          <p:cNvSpPr/>
          <p:nvPr/>
        </p:nvSpPr>
        <p:spPr>
          <a:xfrm>
            <a:off x="2703305" y="3496391"/>
            <a:ext cx="4098711" cy="3044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16A27D-794E-4905-9875-07097BCB5F30}"/>
              </a:ext>
            </a:extLst>
          </p:cNvPr>
          <p:cNvSpPr/>
          <p:nvPr/>
        </p:nvSpPr>
        <p:spPr>
          <a:xfrm>
            <a:off x="4558005" y="644836"/>
            <a:ext cx="4572000" cy="2784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01BDF-F20A-4C6F-863F-330F247EBC3D}"/>
              </a:ext>
            </a:extLst>
          </p:cNvPr>
          <p:cNvSpPr/>
          <p:nvPr/>
        </p:nvSpPr>
        <p:spPr>
          <a:xfrm>
            <a:off x="0" y="644836"/>
            <a:ext cx="4572000" cy="278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30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FD883-C7F5-49B8-B136-7C71FD0A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r="1268"/>
          <a:stretch/>
        </p:blipFill>
        <p:spPr>
          <a:xfrm>
            <a:off x="4627986" y="757388"/>
            <a:ext cx="4506686" cy="256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52670-9080-46BE-A6C7-7197497F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" b="1302"/>
          <a:stretch/>
        </p:blipFill>
        <p:spPr>
          <a:xfrm>
            <a:off x="0" y="757388"/>
            <a:ext cx="4506686" cy="2566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C85688-98A5-4C63-B60F-82669592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2714" y="3560214"/>
            <a:ext cx="3961541" cy="287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/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Resistor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blipFill>
                <a:blip r:embed="rId5"/>
                <a:stretch>
                  <a:fillRect l="-4895" t="-9211" r="-5245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65BECE-BDD4-4309-BBC9-ABFFA706489E}"/>
              </a:ext>
            </a:extLst>
          </p:cNvPr>
          <p:cNvSpPr txBox="1"/>
          <p:nvPr/>
        </p:nvSpPr>
        <p:spPr>
          <a:xfrm>
            <a:off x="7579860" y="3429000"/>
            <a:ext cx="15641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6385D-373C-4EF3-904E-544CC1411698}"/>
              </a:ext>
            </a:extLst>
          </p:cNvPr>
          <p:cNvSpPr txBox="1"/>
          <p:nvPr/>
        </p:nvSpPr>
        <p:spPr>
          <a:xfrm>
            <a:off x="6797790" y="6079725"/>
            <a:ext cx="156414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MOS S170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2540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31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90263"/>
              </p:ext>
            </p:extLst>
          </p:nvPr>
        </p:nvGraphicFramePr>
        <p:xfrm>
          <a:off x="58293" y="678544"/>
          <a:ext cx="9027414" cy="522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47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4477468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114827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940331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  <a:gridCol w="1027579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056662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Different experimental apparatus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78321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594116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Piezoelectric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82313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Sputtering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41506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 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878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8FDD7-8430-4D59-89EC-9EC3E441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7687-6CF0-40D5-BC44-BA7971C5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896F7-B20F-4D9E-B692-A34028AA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6DF56-10A9-4138-8CA8-7624E642285A}"/>
              </a:ext>
            </a:extLst>
          </p:cNvPr>
          <p:cNvSpPr txBox="1"/>
          <p:nvPr/>
        </p:nvSpPr>
        <p:spPr>
          <a:xfrm>
            <a:off x="4173698" y="1618863"/>
            <a:ext cx="796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  <a:endParaRPr lang="en-IN" sz="9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96353-D124-43A4-9980-DEE29DAB174E}"/>
              </a:ext>
            </a:extLst>
          </p:cNvPr>
          <p:cNvSpPr txBox="1"/>
          <p:nvPr/>
        </p:nvSpPr>
        <p:spPr>
          <a:xfrm>
            <a:off x="2673220" y="3919363"/>
            <a:ext cx="3797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950134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33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227BD1-6092-4096-89D1-C346BC905CD3}"/>
                  </a:ext>
                </a:extLst>
              </p:cNvPr>
              <p:cNvSpPr txBox="1"/>
              <p:nvPr/>
            </p:nvSpPr>
            <p:spPr>
              <a:xfrm>
                <a:off x="569167" y="888023"/>
                <a:ext cx="3452327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When the temperature is reduced, the lattice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becomes locked or frozen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227BD1-6092-4096-89D1-C346BC90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7" y="888023"/>
                <a:ext cx="3452327" cy="1200329"/>
              </a:xfrm>
              <a:prstGeom prst="rect">
                <a:avLst/>
              </a:prstGeom>
              <a:blipFill>
                <a:blip r:embed="rId2"/>
                <a:stretch>
                  <a:fillRect l="-2646" t="-4061" r="-353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AAB4973A-1443-4297-84F1-8A112F1B6167}"/>
              </a:ext>
            </a:extLst>
          </p:cNvPr>
          <p:cNvSpPr/>
          <p:nvPr/>
        </p:nvSpPr>
        <p:spPr>
          <a:xfrm>
            <a:off x="4254759" y="1296954"/>
            <a:ext cx="774441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1CC6E4-E693-42B5-9FEA-958CB9D41CE6}"/>
                  </a:ext>
                </a:extLst>
              </p:cNvPr>
              <p:cNvSpPr txBox="1"/>
              <p:nvPr/>
            </p:nvSpPr>
            <p:spPr>
              <a:xfrm>
                <a:off x="5262465" y="1073919"/>
                <a:ext cx="325638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Material attains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new magnetization direction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1CC6E4-E693-42B5-9FEA-958CB9D41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465" y="1073919"/>
                <a:ext cx="3256383" cy="830997"/>
              </a:xfrm>
              <a:prstGeom prst="rect">
                <a:avLst/>
              </a:prstGeom>
              <a:blipFill>
                <a:blip r:embed="rId3"/>
                <a:stretch>
                  <a:fillRect l="-2809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E93946-E541-41DC-985E-06C364C558D7}"/>
              </a:ext>
            </a:extLst>
          </p:cNvPr>
          <p:cNvSpPr txBox="1"/>
          <p:nvPr/>
        </p:nvSpPr>
        <p:spPr>
          <a:xfrm>
            <a:off x="569167" y="2425959"/>
            <a:ext cx="6517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Reorients the easy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Removes lattice defects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Removes shape deformities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84638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5779-E76D-4490-BBCD-EB1CF61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Perpendicular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45210-1801-4960-9C2C-F7EBE5B6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C6532-8774-47F4-9E76-7AC5BF07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5C22-DED8-4AAD-8203-A2295E74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34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31DE1-7430-43C3-BAB0-53F6564A2611}"/>
              </a:ext>
            </a:extLst>
          </p:cNvPr>
          <p:cNvSpPr txBox="1"/>
          <p:nvPr/>
        </p:nvSpPr>
        <p:spPr>
          <a:xfrm>
            <a:off x="53826" y="5998888"/>
            <a:ext cx="9036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Ikeda, S. et al. "A perpendicular-anisotropy CoFeB–MgO magnetic tunnel junction." </a:t>
            </a:r>
          </a:p>
          <a:p>
            <a:pPr algn="ctr"/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 (2010) 721-724</a:t>
            </a:r>
            <a:endParaRPr lang="en-IN" sz="1600" dirty="0"/>
          </a:p>
        </p:txBody>
      </p:sp>
      <p:pic>
        <p:nvPicPr>
          <p:cNvPr id="7" name="Content Placeholder 50">
            <a:extLst>
              <a:ext uri="{FF2B5EF4-FFF2-40B4-BE49-F238E27FC236}">
                <a16:creationId xmlns:a16="http://schemas.microsoft.com/office/drawing/2014/main" id="{5A918A0C-CCFF-4B77-A379-906CC9CF4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2" y="812099"/>
            <a:ext cx="4749775" cy="1891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CD9C9-E765-4F0D-B781-044F212ED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31" y="812099"/>
            <a:ext cx="4245994" cy="18913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E8EAF0-E53A-449E-93F0-95C9951AE9AF}"/>
              </a:ext>
            </a:extLst>
          </p:cNvPr>
          <p:cNvGrpSpPr/>
          <p:nvPr/>
        </p:nvGrpSpPr>
        <p:grpSpPr>
          <a:xfrm>
            <a:off x="-162020" y="3762015"/>
            <a:ext cx="6020096" cy="1184429"/>
            <a:chOff x="85331" y="2762774"/>
            <a:chExt cx="6020096" cy="1184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51C4668-897D-4A10-9BC3-5426CE907389}"/>
                    </a:ext>
                  </a:extLst>
                </p:cNvPr>
                <p:cNvSpPr txBox="1"/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l-GR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Ω</m:t>
                            </m:r>
                          </m:den>
                        </m:f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𝐶𝑜𝐹𝑒𝐵</m:t>
                            </m:r>
                          </m:den>
                        </m:f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0DCE47-D530-4936-A683-E59ECF6B0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ABAB42-45E6-4D48-9FC9-5B697DB7A5B1}"/>
                </a:ext>
              </a:extLst>
            </p:cNvPr>
            <p:cNvSpPr txBox="1"/>
            <p:nvPr/>
          </p:nvSpPr>
          <p:spPr>
            <a:xfrm>
              <a:off x="3265210" y="2769385"/>
              <a:ext cx="2840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Interfacial anisotropy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732D205-7FAE-44E3-9267-81F9A08C8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972" y="3108332"/>
              <a:ext cx="199615" cy="2332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B7C57E-C700-4B56-A4C7-8CCB1B664553}"/>
                </a:ext>
              </a:extLst>
            </p:cNvPr>
            <p:cNvSpPr txBox="1"/>
            <p:nvPr/>
          </p:nvSpPr>
          <p:spPr>
            <a:xfrm>
              <a:off x="1941512" y="2762774"/>
              <a:ext cx="812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Bulk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14695F-108E-44E7-B95B-54A3C1070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6385" y="3121688"/>
              <a:ext cx="530579" cy="2967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64D9CA-207E-4C2E-9D96-EB2E07C8D270}"/>
              </a:ext>
            </a:extLst>
          </p:cNvPr>
          <p:cNvGrpSpPr/>
          <p:nvPr/>
        </p:nvGrpSpPr>
        <p:grpSpPr>
          <a:xfrm>
            <a:off x="5420109" y="3089374"/>
            <a:ext cx="3819335" cy="2357468"/>
            <a:chOff x="5381201" y="577707"/>
            <a:chExt cx="3688552" cy="21803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7A5A44-F817-43E0-A91E-2031EA493DB1}"/>
                </a:ext>
              </a:extLst>
            </p:cNvPr>
            <p:cNvGrpSpPr/>
            <p:nvPr/>
          </p:nvGrpSpPr>
          <p:grpSpPr>
            <a:xfrm>
              <a:off x="5922607" y="878436"/>
              <a:ext cx="3147146" cy="1879620"/>
              <a:chOff x="6096012" y="4370035"/>
              <a:chExt cx="3114654" cy="1879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A1156DA-D6DF-4586-9725-22405F845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i="1" baseline="-25000" dirty="0">
                              <a:latin typeface="Cambria Math" panose="02040503050406030204" pitchFamily="18" charset="0"/>
                            </a:rPr>
                            <m:t>𝐶𝑜𝐹𝑒𝐵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1.3 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𝑛𝑚</m:t>
                          </m:r>
                        </m:oMath>
                      </m:oMathPara>
                    </a14:m>
                    <a:endParaRPr lang="en-IN" sz="2400" baseline="-250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55CD10F-9605-458C-81FC-CAC04F299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BDA56F8-3785-47B2-829A-D820ED82F515}"/>
                  </a:ext>
                </a:extLst>
              </p:cNvPr>
              <p:cNvGrpSpPr/>
              <p:nvPr/>
            </p:nvGrpSpPr>
            <p:grpSpPr>
              <a:xfrm>
                <a:off x="6096012" y="4370035"/>
                <a:ext cx="2066793" cy="1879620"/>
                <a:chOff x="6112248" y="4371879"/>
                <a:chExt cx="2066793" cy="187962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A695F8-5063-4882-A7F0-18C60DAE2652}"/>
                    </a:ext>
                  </a:extLst>
                </p:cNvPr>
                <p:cNvSpPr txBox="1"/>
                <p:nvPr/>
              </p:nvSpPr>
              <p:spPr>
                <a:xfrm>
                  <a:off x="7120124" y="4446458"/>
                  <a:ext cx="10589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latin typeface="+mj-lt"/>
                    </a:rPr>
                    <a:t>MgO</a:t>
                  </a:r>
                  <a:endParaRPr lang="en-IN" sz="2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1206473-50F6-4FD0-984E-2CF68A765CB0}"/>
                    </a:ext>
                  </a:extLst>
                </p:cNvPr>
                <p:cNvSpPr txBox="1"/>
                <p:nvPr/>
              </p:nvSpPr>
              <p:spPr>
                <a:xfrm>
                  <a:off x="6112248" y="5824519"/>
                  <a:ext cx="1256721" cy="4269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Interface</a:t>
                  </a:r>
                </a:p>
              </p:txBody>
            </p:sp>
            <p:sp>
              <p:nvSpPr>
                <p:cNvPr id="28" name="Cylinder 27">
                  <a:extLst>
                    <a:ext uri="{FF2B5EF4-FFF2-40B4-BE49-F238E27FC236}">
                      <a16:creationId xmlns:a16="http://schemas.microsoft.com/office/drawing/2014/main" id="{09A3A77E-9EF8-442D-9C2E-FE152A73887C}"/>
                    </a:ext>
                  </a:extLst>
                </p:cNvPr>
                <p:cNvSpPr/>
                <p:nvPr/>
              </p:nvSpPr>
              <p:spPr>
                <a:xfrm>
                  <a:off x="6260406" y="4371879"/>
                  <a:ext cx="828068" cy="875824"/>
                </a:xfrm>
                <a:prstGeom prst="can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1">
                      <a:shade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9" name="Cylinder 28">
                  <a:extLst>
                    <a:ext uri="{FF2B5EF4-FFF2-40B4-BE49-F238E27FC236}">
                      <a16:creationId xmlns:a16="http://schemas.microsoft.com/office/drawing/2014/main" id="{BFD48B44-F734-47F5-BBDC-D9A861B8AC12}"/>
                    </a:ext>
                  </a:extLst>
                </p:cNvPr>
                <p:cNvSpPr/>
                <p:nvPr/>
              </p:nvSpPr>
              <p:spPr>
                <a:xfrm>
                  <a:off x="6257932" y="4938129"/>
                  <a:ext cx="828068" cy="875825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0" name="Arrow: Left-Right 29">
                  <a:extLst>
                    <a:ext uri="{FF2B5EF4-FFF2-40B4-BE49-F238E27FC236}">
                      <a16:creationId xmlns:a16="http://schemas.microsoft.com/office/drawing/2014/main" id="{9599EEA3-A625-469A-8472-3EE0CB47230B}"/>
                    </a:ext>
                  </a:extLst>
                </p:cNvPr>
                <p:cNvSpPr/>
                <p:nvPr/>
              </p:nvSpPr>
              <p:spPr>
                <a:xfrm rot="16200000">
                  <a:off x="6388297" y="5248531"/>
                  <a:ext cx="567591" cy="255021"/>
                </a:xfrm>
                <a:prstGeom prst="left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50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7C1BB0-ED7B-463E-A35A-C545DCB88A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163" y="738984"/>
              <a:ext cx="9661" cy="11304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26D09-CBB8-4549-8871-2A8CD89746B9}"/>
                </a:ext>
              </a:extLst>
            </p:cNvPr>
            <p:cNvCxnSpPr/>
            <p:nvPr/>
          </p:nvCxnSpPr>
          <p:spPr>
            <a:xfrm>
              <a:off x="6497914" y="1875401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04A1C2-9CCC-48AB-B4AA-746D7248B073}"/>
                </a:ext>
              </a:extLst>
            </p:cNvPr>
            <p:cNvCxnSpPr/>
            <p:nvPr/>
          </p:nvCxnSpPr>
          <p:spPr>
            <a:xfrm flipH="1">
              <a:off x="5688352" y="1875401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290361-D9C6-490B-B7F1-91DA8063774C}"/>
                </a:ext>
              </a:extLst>
            </p:cNvPr>
            <p:cNvSpPr txBox="1"/>
            <p:nvPr/>
          </p:nvSpPr>
          <p:spPr>
            <a:xfrm>
              <a:off x="6106444" y="57770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C00981-612B-4389-AF73-4146B1127460}"/>
                </a:ext>
              </a:extLst>
            </p:cNvPr>
            <p:cNvSpPr txBox="1"/>
            <p:nvPr/>
          </p:nvSpPr>
          <p:spPr>
            <a:xfrm>
              <a:off x="7707866" y="1587528"/>
              <a:ext cx="36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40FCEE-D05B-469E-B4DA-B96CAD71F1F1}"/>
                </a:ext>
              </a:extLst>
            </p:cNvPr>
            <p:cNvSpPr txBox="1"/>
            <p:nvPr/>
          </p:nvSpPr>
          <p:spPr>
            <a:xfrm>
              <a:off x="5381201" y="221577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69C779-71E5-4A3D-8B4C-C0C39A26822F}"/>
                </a:ext>
              </a:extLst>
            </p:cNvPr>
            <p:cNvSpPr txBox="1"/>
            <p:nvPr/>
          </p:nvSpPr>
          <p:spPr>
            <a:xfrm>
              <a:off x="6904273" y="1880186"/>
              <a:ext cx="1069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631922-EF76-4DF4-906C-FE760D6DA87A}"/>
                  </a:ext>
                </a:extLst>
              </p:cNvPr>
              <p:cNvSpPr txBox="1"/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l-GR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den>
                      </m:f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𝐶𝑜𝐹𝑒𝐵</m:t>
                      </m:r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631922-EF76-4DF4-906C-FE760D6D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A5D96-95DD-41F8-8432-F786F9B39866}"/>
                  </a:ext>
                </a:extLst>
              </p:cNvPr>
              <p:cNvSpPr txBox="1"/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≃1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A5D96-95DD-41F8-8432-F786F9B39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blipFill>
                <a:blip r:embed="rId8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CD442C-9C1D-454A-A141-97C9B5041549}"/>
                  </a:ext>
                </a:extLst>
              </p:cNvPr>
              <p:cNvSpPr txBox="1"/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=1.3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𝑚𝐽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CD442C-9C1D-454A-A141-97C9B504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blipFill>
                <a:blip r:embed="rId9"/>
                <a:stretch>
                  <a:fillRect l="-270"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FDF989C-97C7-4E7F-BF68-9A6995CD2394}"/>
              </a:ext>
            </a:extLst>
          </p:cNvPr>
          <p:cNvSpPr txBox="1"/>
          <p:nvPr/>
        </p:nvSpPr>
        <p:spPr>
          <a:xfrm>
            <a:off x="89632" y="2447704"/>
            <a:ext cx="120626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In-plane</a:t>
            </a:r>
          </a:p>
          <a:p>
            <a:pPr algn="ctr"/>
            <a:r>
              <a:rPr lang="en-IN" sz="2400" dirty="0"/>
              <a:t>sample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FB2550-4322-47C9-AE54-B02853B4DB11}"/>
              </a:ext>
            </a:extLst>
          </p:cNvPr>
          <p:cNvSpPr txBox="1"/>
          <p:nvPr/>
        </p:nvSpPr>
        <p:spPr>
          <a:xfrm>
            <a:off x="7295294" y="2493366"/>
            <a:ext cx="177726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Out-of-plane </a:t>
            </a:r>
          </a:p>
          <a:p>
            <a:pPr algn="ctr"/>
            <a:r>
              <a:rPr lang="en-IN" sz="24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7625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2" grpId="0"/>
      <p:bldP spid="33" grpId="0"/>
      <p:bldP spid="34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A1BD-0893-4DA0-9605-2C5B09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23C3B-F1FD-4F63-96E1-D3CCF6B10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EA37C-1B53-42ED-9DC8-E0AD252C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9D4CD-D777-4E3F-9A65-5729BF55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4619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6738-77BC-4E08-B218-49A6EC08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VSM (Vibrating Sample </a:t>
            </a:r>
            <a:r>
              <a:rPr lang="en-US" dirty="0" err="1"/>
              <a:t>Magntometer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BD97E-F8E1-4ECF-A637-ABBDF7F1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9B9AE-4872-446B-9382-B6594DFB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462BB-C5CC-4784-9F76-6CE775E2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36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2383B-570A-463C-99A1-A27C8044294F}"/>
              </a:ext>
            </a:extLst>
          </p:cNvPr>
          <p:cNvSpPr txBox="1"/>
          <p:nvPr/>
        </p:nvSpPr>
        <p:spPr>
          <a:xfrm>
            <a:off x="5921879" y="3157632"/>
            <a:ext cx="307308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SQUID converts current into voltage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FDC96-37BE-42D9-86ED-695A7405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30"/>
          <a:stretch/>
        </p:blipFill>
        <p:spPr>
          <a:xfrm>
            <a:off x="138693" y="799846"/>
            <a:ext cx="2835172" cy="3110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AD250-33EE-4547-985E-1A8EEF5C928B}"/>
              </a:ext>
            </a:extLst>
          </p:cNvPr>
          <p:cNvSpPr txBox="1"/>
          <p:nvPr/>
        </p:nvSpPr>
        <p:spPr>
          <a:xfrm>
            <a:off x="70013" y="5022916"/>
            <a:ext cx="323430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Precise measurement depends on better sample centering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0F37E1-3C90-449C-B281-E14DE6A12F2A}"/>
              </a:ext>
            </a:extLst>
          </p:cNvPr>
          <p:cNvGrpSpPr/>
          <p:nvPr/>
        </p:nvGrpSpPr>
        <p:grpSpPr>
          <a:xfrm>
            <a:off x="3319918" y="3245209"/>
            <a:ext cx="5965132" cy="3396024"/>
            <a:chOff x="-48147" y="3238574"/>
            <a:chExt cx="5738940" cy="33960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FD5DBEB-97B0-4A46-B56E-EF244D8F7676}"/>
                </a:ext>
              </a:extLst>
            </p:cNvPr>
            <p:cNvSpPr/>
            <p:nvPr/>
          </p:nvSpPr>
          <p:spPr>
            <a:xfrm>
              <a:off x="646048" y="3274035"/>
              <a:ext cx="1374582" cy="31972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F4823C-C2F0-4980-A5C7-F4BD7E22BCE8}"/>
                </a:ext>
              </a:extLst>
            </p:cNvPr>
            <p:cNvSpPr/>
            <p:nvPr/>
          </p:nvSpPr>
          <p:spPr>
            <a:xfrm>
              <a:off x="664242" y="4010904"/>
              <a:ext cx="1374582" cy="2866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4AB30F-6032-4259-88E7-5AB69FA50379}"/>
                </a:ext>
              </a:extLst>
            </p:cNvPr>
            <p:cNvSpPr/>
            <p:nvPr/>
          </p:nvSpPr>
          <p:spPr>
            <a:xfrm>
              <a:off x="682243" y="4121676"/>
              <a:ext cx="1346873" cy="3509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B70C5F-4D22-47A1-AD5D-A155B27ABA68}"/>
                </a:ext>
              </a:extLst>
            </p:cNvPr>
            <p:cNvSpPr/>
            <p:nvPr/>
          </p:nvSpPr>
          <p:spPr>
            <a:xfrm>
              <a:off x="725203" y="4953155"/>
              <a:ext cx="1399137" cy="3651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CBC77A-DA60-4E41-9CAA-375B01AE6F71}"/>
                </a:ext>
              </a:extLst>
            </p:cNvPr>
            <p:cNvCxnSpPr/>
            <p:nvPr/>
          </p:nvCxnSpPr>
          <p:spPr>
            <a:xfrm>
              <a:off x="3946034" y="457027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E753D8-5F8D-4042-8CBC-C3545AD03481}"/>
                </a:ext>
              </a:extLst>
            </p:cNvPr>
            <p:cNvSpPr/>
            <p:nvPr/>
          </p:nvSpPr>
          <p:spPr>
            <a:xfrm>
              <a:off x="654535" y="3412981"/>
              <a:ext cx="149629" cy="23068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91694D-8FE6-4F75-A528-7F6A595B81F7}"/>
                </a:ext>
              </a:extLst>
            </p:cNvPr>
            <p:cNvSpPr/>
            <p:nvPr/>
          </p:nvSpPr>
          <p:spPr>
            <a:xfrm>
              <a:off x="804164" y="5080161"/>
              <a:ext cx="157922" cy="13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3">
              <a:extLst>
                <a:ext uri="{FF2B5EF4-FFF2-40B4-BE49-F238E27FC236}">
                  <a16:creationId xmlns:a16="http://schemas.microsoft.com/office/drawing/2014/main" id="{55873B76-B605-4B44-AD89-71A325248BDB}"/>
                </a:ext>
              </a:extLst>
            </p:cNvPr>
            <p:cNvSpPr/>
            <p:nvPr/>
          </p:nvSpPr>
          <p:spPr>
            <a:xfrm>
              <a:off x="2606294" y="551002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8" name="Arc 13">
              <a:extLst>
                <a:ext uri="{FF2B5EF4-FFF2-40B4-BE49-F238E27FC236}">
                  <a16:creationId xmlns:a16="http://schemas.microsoft.com/office/drawing/2014/main" id="{B34D3F2E-0B25-4D01-969C-CFC21CDD8475}"/>
                </a:ext>
              </a:extLst>
            </p:cNvPr>
            <p:cNvSpPr/>
            <p:nvPr/>
          </p:nvSpPr>
          <p:spPr>
            <a:xfrm>
              <a:off x="2606294" y="556621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9" name="Arc 13">
              <a:extLst>
                <a:ext uri="{FF2B5EF4-FFF2-40B4-BE49-F238E27FC236}">
                  <a16:creationId xmlns:a16="http://schemas.microsoft.com/office/drawing/2014/main" id="{B38339EF-FA91-401D-AE8B-64D696B9EF82}"/>
                </a:ext>
              </a:extLst>
            </p:cNvPr>
            <p:cNvSpPr/>
            <p:nvPr/>
          </p:nvSpPr>
          <p:spPr>
            <a:xfrm>
              <a:off x="2606294" y="562505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0" name="Arc 13">
              <a:extLst>
                <a:ext uri="{FF2B5EF4-FFF2-40B4-BE49-F238E27FC236}">
                  <a16:creationId xmlns:a16="http://schemas.microsoft.com/office/drawing/2014/main" id="{6407E5F5-F41B-44AE-8DA0-300B3B436037}"/>
                </a:ext>
              </a:extLst>
            </p:cNvPr>
            <p:cNvSpPr/>
            <p:nvPr/>
          </p:nvSpPr>
          <p:spPr>
            <a:xfrm>
              <a:off x="2606294" y="568389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1" name="Arc 13">
              <a:extLst>
                <a:ext uri="{FF2B5EF4-FFF2-40B4-BE49-F238E27FC236}">
                  <a16:creationId xmlns:a16="http://schemas.microsoft.com/office/drawing/2014/main" id="{2EB6330B-8437-4F96-B999-0F12CA9E1AE1}"/>
                </a:ext>
              </a:extLst>
            </p:cNvPr>
            <p:cNvSpPr/>
            <p:nvPr/>
          </p:nvSpPr>
          <p:spPr>
            <a:xfrm rot="10800000">
              <a:off x="2659634" y="536905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2" name="Arc 13">
              <a:extLst>
                <a:ext uri="{FF2B5EF4-FFF2-40B4-BE49-F238E27FC236}">
                  <a16:creationId xmlns:a16="http://schemas.microsoft.com/office/drawing/2014/main" id="{81599F58-69D2-4EAD-A288-82D8DABF0F11}"/>
                </a:ext>
              </a:extLst>
            </p:cNvPr>
            <p:cNvSpPr/>
            <p:nvPr/>
          </p:nvSpPr>
          <p:spPr>
            <a:xfrm rot="10800000">
              <a:off x="2659634" y="542524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3" name="Arc 13">
              <a:extLst>
                <a:ext uri="{FF2B5EF4-FFF2-40B4-BE49-F238E27FC236}">
                  <a16:creationId xmlns:a16="http://schemas.microsoft.com/office/drawing/2014/main" id="{64173FE5-AC86-4F50-92EB-DBDC9030CBCC}"/>
                </a:ext>
              </a:extLst>
            </p:cNvPr>
            <p:cNvSpPr/>
            <p:nvPr/>
          </p:nvSpPr>
          <p:spPr>
            <a:xfrm rot="10800000">
              <a:off x="2659634" y="548408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4" name="Arc 13">
              <a:extLst>
                <a:ext uri="{FF2B5EF4-FFF2-40B4-BE49-F238E27FC236}">
                  <a16:creationId xmlns:a16="http://schemas.microsoft.com/office/drawing/2014/main" id="{FC468540-685E-4DE3-A729-071F683268D2}"/>
                </a:ext>
              </a:extLst>
            </p:cNvPr>
            <p:cNvSpPr/>
            <p:nvPr/>
          </p:nvSpPr>
          <p:spPr>
            <a:xfrm rot="10800000">
              <a:off x="2659634" y="554292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5" name="Arc 13">
              <a:extLst>
                <a:ext uri="{FF2B5EF4-FFF2-40B4-BE49-F238E27FC236}">
                  <a16:creationId xmlns:a16="http://schemas.microsoft.com/office/drawing/2014/main" id="{9D57FFE3-9DC2-4C2B-96A8-7B9477BCF958}"/>
                </a:ext>
              </a:extLst>
            </p:cNvPr>
            <p:cNvSpPr/>
            <p:nvPr/>
          </p:nvSpPr>
          <p:spPr>
            <a:xfrm>
              <a:off x="3166364" y="550621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6" name="Arc 13">
              <a:extLst>
                <a:ext uri="{FF2B5EF4-FFF2-40B4-BE49-F238E27FC236}">
                  <a16:creationId xmlns:a16="http://schemas.microsoft.com/office/drawing/2014/main" id="{3B90F1E6-2C7A-4EE8-B78B-A0E121470DB2}"/>
                </a:ext>
              </a:extLst>
            </p:cNvPr>
            <p:cNvSpPr/>
            <p:nvPr/>
          </p:nvSpPr>
          <p:spPr>
            <a:xfrm>
              <a:off x="3166364" y="556240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7" name="Arc 13">
              <a:extLst>
                <a:ext uri="{FF2B5EF4-FFF2-40B4-BE49-F238E27FC236}">
                  <a16:creationId xmlns:a16="http://schemas.microsoft.com/office/drawing/2014/main" id="{241EAE3A-ABC7-40C9-A3A3-BF7CBB3FA932}"/>
                </a:ext>
              </a:extLst>
            </p:cNvPr>
            <p:cNvSpPr/>
            <p:nvPr/>
          </p:nvSpPr>
          <p:spPr>
            <a:xfrm>
              <a:off x="3166364" y="562124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8" name="Arc 13">
              <a:extLst>
                <a:ext uri="{FF2B5EF4-FFF2-40B4-BE49-F238E27FC236}">
                  <a16:creationId xmlns:a16="http://schemas.microsoft.com/office/drawing/2014/main" id="{9CB1755A-C8CD-4170-BA09-B4A6F7470DF1}"/>
                </a:ext>
              </a:extLst>
            </p:cNvPr>
            <p:cNvSpPr/>
            <p:nvPr/>
          </p:nvSpPr>
          <p:spPr>
            <a:xfrm>
              <a:off x="3166364" y="568008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20E001-AF79-4966-AC21-6935DE155FDF}"/>
                </a:ext>
              </a:extLst>
            </p:cNvPr>
            <p:cNvCxnSpPr>
              <a:cxnSpLocks/>
              <a:stCxn id="24" idx="0"/>
              <a:endCxn id="28" idx="1"/>
            </p:cNvCxnSpPr>
            <p:nvPr/>
          </p:nvCxnSpPr>
          <p:spPr>
            <a:xfrm>
              <a:off x="2844419" y="5739138"/>
              <a:ext cx="321945" cy="0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2D06F1-35BC-4906-929B-3F1AC5718CDE}"/>
                </a:ext>
              </a:extLst>
            </p:cNvPr>
            <p:cNvCxnSpPr>
              <a:cxnSpLocks/>
              <a:stCxn id="21" idx="1"/>
              <a:endCxn id="25" idx="0"/>
            </p:cNvCxnSpPr>
            <p:nvPr/>
          </p:nvCxnSpPr>
          <p:spPr>
            <a:xfrm>
              <a:off x="2846324" y="5506211"/>
              <a:ext cx="321945" cy="0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1EB2E3-F762-40C3-A81C-7756AA8727FA}"/>
                </a:ext>
              </a:extLst>
            </p:cNvPr>
            <p:cNvCxnSpPr>
              <a:cxnSpLocks/>
              <a:stCxn id="15" idx="2"/>
              <a:endCxn id="20" idx="1"/>
            </p:cNvCxnSpPr>
            <p:nvPr/>
          </p:nvCxnSpPr>
          <p:spPr>
            <a:xfrm>
              <a:off x="729350" y="5719860"/>
              <a:ext cx="1876944" cy="23088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545374-7C4E-4856-B99F-DD04081CB711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804164" y="5490537"/>
              <a:ext cx="1804035" cy="19484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857FA1-4DD2-4A9E-A537-2559C3930CBC}"/>
                </a:ext>
              </a:extLst>
            </p:cNvPr>
            <p:cNvSpPr/>
            <p:nvPr/>
          </p:nvSpPr>
          <p:spPr>
            <a:xfrm rot="5400000">
              <a:off x="821959" y="5435074"/>
              <a:ext cx="196215" cy="338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FC22C6-717A-456C-A590-2765D44D6903}"/>
                </a:ext>
              </a:extLst>
            </p:cNvPr>
            <p:cNvSpPr/>
            <p:nvPr/>
          </p:nvSpPr>
          <p:spPr>
            <a:xfrm>
              <a:off x="3380762" y="5219063"/>
              <a:ext cx="900839" cy="833784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AB508C-9DA4-4157-917E-36F47F0A75FF}"/>
                </a:ext>
              </a:extLst>
            </p:cNvPr>
            <p:cNvCxnSpPr>
              <a:cxnSpLocks/>
            </p:cNvCxnSpPr>
            <p:nvPr/>
          </p:nvCxnSpPr>
          <p:spPr>
            <a:xfrm>
              <a:off x="3300924" y="5483783"/>
              <a:ext cx="164401" cy="304344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55ED21B-93E3-4249-88E1-E064B900A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924" y="5469684"/>
              <a:ext cx="159677" cy="318443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C4DC8BA-F51A-47ED-B4C9-465B17090259}"/>
                </a:ext>
              </a:extLst>
            </p:cNvPr>
            <p:cNvCxnSpPr>
              <a:cxnSpLocks/>
            </p:cNvCxnSpPr>
            <p:nvPr/>
          </p:nvCxnSpPr>
          <p:spPr>
            <a:xfrm>
              <a:off x="4207704" y="5468543"/>
              <a:ext cx="153735" cy="290079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2FC434B-4C0A-4A57-B7E3-BCDF05A5D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705" y="5467158"/>
              <a:ext cx="153734" cy="305729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89F96E-D51D-4248-9A82-3E4B1AA5F9ED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3831182" y="5080161"/>
              <a:ext cx="0" cy="138902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0EDE8B-69D3-4244-A561-9A6206A41821}"/>
                </a:ext>
              </a:extLst>
            </p:cNvPr>
            <p:cNvCxnSpPr>
              <a:cxnSpLocks/>
            </p:cNvCxnSpPr>
            <p:nvPr/>
          </p:nvCxnSpPr>
          <p:spPr>
            <a:xfrm>
              <a:off x="3834303" y="6052847"/>
              <a:ext cx="0" cy="138902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490AA0F4-F2D6-4F08-938F-D3DEBE5A0A76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81" y="5079572"/>
              <a:ext cx="1228715" cy="430449"/>
            </a:xfrm>
            <a:prstGeom prst="bentConnector3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11EE69C3-A31D-459E-A9AC-47EB956A3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1181" y="5772277"/>
              <a:ext cx="1228715" cy="419473"/>
            </a:xfrm>
            <a:prstGeom prst="bentConnector3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D911314-68C3-4C22-A4C4-B9CB306205A7}"/>
                </a:ext>
              </a:extLst>
            </p:cNvPr>
            <p:cNvSpPr/>
            <p:nvPr/>
          </p:nvSpPr>
          <p:spPr>
            <a:xfrm rot="5400000">
              <a:off x="4698526" y="5268463"/>
              <a:ext cx="668636" cy="749438"/>
            </a:xfrm>
            <a:prstGeom prst="triangle">
              <a:avLst>
                <a:gd name="adj" fmla="val 4902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1F810F-4358-4CAB-8C79-BE96E8EBB34A}"/>
                </a:ext>
              </a:extLst>
            </p:cNvPr>
            <p:cNvSpPr/>
            <p:nvPr/>
          </p:nvSpPr>
          <p:spPr>
            <a:xfrm>
              <a:off x="1287435" y="4136692"/>
              <a:ext cx="100110" cy="14079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119">
              <a:extLst>
                <a:ext uri="{FF2B5EF4-FFF2-40B4-BE49-F238E27FC236}">
                  <a16:creationId xmlns:a16="http://schemas.microsoft.com/office/drawing/2014/main" id="{F1CF9BB1-24C5-4C8E-9A39-9FFC60ECBF75}"/>
                </a:ext>
              </a:extLst>
            </p:cNvPr>
            <p:cNvSpPr/>
            <p:nvPr/>
          </p:nvSpPr>
          <p:spPr>
            <a:xfrm>
              <a:off x="1351533" y="3945194"/>
              <a:ext cx="803880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c 119">
              <a:extLst>
                <a:ext uri="{FF2B5EF4-FFF2-40B4-BE49-F238E27FC236}">
                  <a16:creationId xmlns:a16="http://schemas.microsoft.com/office/drawing/2014/main" id="{5CF7AA75-8C51-4B93-BC97-8E673ED8E74D}"/>
                </a:ext>
              </a:extLst>
            </p:cNvPr>
            <p:cNvSpPr/>
            <p:nvPr/>
          </p:nvSpPr>
          <p:spPr>
            <a:xfrm rot="10800000">
              <a:off x="487680" y="3945194"/>
              <a:ext cx="803880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Up 46">
              <a:extLst>
                <a:ext uri="{FF2B5EF4-FFF2-40B4-BE49-F238E27FC236}">
                  <a16:creationId xmlns:a16="http://schemas.microsoft.com/office/drawing/2014/main" id="{9C324170-6398-4392-ADFD-20D35E3BC5E0}"/>
                </a:ext>
              </a:extLst>
            </p:cNvPr>
            <p:cNvSpPr/>
            <p:nvPr/>
          </p:nvSpPr>
          <p:spPr>
            <a:xfrm>
              <a:off x="2089089" y="3996788"/>
              <a:ext cx="208703" cy="570227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4CCAD9-C770-4ABF-8C43-F45E4C993EFF}"/>
                </a:ext>
              </a:extLst>
            </p:cNvPr>
            <p:cNvSpPr txBox="1"/>
            <p:nvPr/>
          </p:nvSpPr>
          <p:spPr>
            <a:xfrm>
              <a:off x="2357765" y="4089578"/>
              <a:ext cx="976451" cy="461665"/>
            </a:xfrm>
            <a:prstGeom prst="rect">
              <a:avLst/>
            </a:prstGeom>
            <a:solidFill>
              <a:srgbClr val="FFCCC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B field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B533B4-D73F-4BD5-901A-78476FFEA4AC}"/>
                </a:ext>
              </a:extLst>
            </p:cNvPr>
            <p:cNvSpPr txBox="1"/>
            <p:nvPr/>
          </p:nvSpPr>
          <p:spPr>
            <a:xfrm>
              <a:off x="2505438" y="6172933"/>
              <a:ext cx="3185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SQUID with electronics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45FC9A-F4EA-48C6-B29D-0BADF1FF30C5}"/>
                </a:ext>
              </a:extLst>
            </p:cNvPr>
            <p:cNvSpPr txBox="1"/>
            <p:nvPr/>
          </p:nvSpPr>
          <p:spPr>
            <a:xfrm>
              <a:off x="824554" y="5734890"/>
              <a:ext cx="2356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Flux transformer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F9B4BF-93CB-4EBF-A27A-755530FA2B94}"/>
                </a:ext>
              </a:extLst>
            </p:cNvPr>
            <p:cNvSpPr txBox="1"/>
            <p:nvPr/>
          </p:nvSpPr>
          <p:spPr>
            <a:xfrm rot="16200000">
              <a:off x="-888787" y="4079214"/>
              <a:ext cx="2543426" cy="862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Detection coil (or) Gradiometer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6829FA-9D70-4E22-8F42-FC4C1FB6E6AB}"/>
                </a:ext>
              </a:extLst>
            </p:cNvPr>
            <p:cNvSpPr txBox="1"/>
            <p:nvPr/>
          </p:nvSpPr>
          <p:spPr>
            <a:xfrm>
              <a:off x="810194" y="4474551"/>
              <a:ext cx="2185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Sample position</a:t>
              </a:r>
            </a:p>
          </p:txBody>
        </p:sp>
        <p:sp>
          <p:nvSpPr>
            <p:cNvPr id="53" name="Arc 119">
              <a:extLst>
                <a:ext uri="{FF2B5EF4-FFF2-40B4-BE49-F238E27FC236}">
                  <a16:creationId xmlns:a16="http://schemas.microsoft.com/office/drawing/2014/main" id="{0019F343-B42B-46AB-B9DC-3B2C0EAE61D6}"/>
                </a:ext>
              </a:extLst>
            </p:cNvPr>
            <p:cNvSpPr/>
            <p:nvPr/>
          </p:nvSpPr>
          <p:spPr>
            <a:xfrm flipH="1">
              <a:off x="942696" y="3929732"/>
              <a:ext cx="369947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119">
              <a:extLst>
                <a:ext uri="{FF2B5EF4-FFF2-40B4-BE49-F238E27FC236}">
                  <a16:creationId xmlns:a16="http://schemas.microsoft.com/office/drawing/2014/main" id="{9B5C7FCF-5265-449D-939A-462B514C098B}"/>
                </a:ext>
              </a:extLst>
            </p:cNvPr>
            <p:cNvSpPr/>
            <p:nvPr/>
          </p:nvSpPr>
          <p:spPr>
            <a:xfrm>
              <a:off x="1332243" y="3932226"/>
              <a:ext cx="385351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4A00F7-F14D-4FFF-9FC5-C3A24034B913}"/>
                </a:ext>
              </a:extLst>
            </p:cNvPr>
            <p:cNvSpPr/>
            <p:nvPr/>
          </p:nvSpPr>
          <p:spPr>
            <a:xfrm>
              <a:off x="753025" y="4079176"/>
              <a:ext cx="95139" cy="1027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4222BF4-B005-4B7F-8228-B0DA6918C85A}"/>
                </a:ext>
              </a:extLst>
            </p:cNvPr>
            <p:cNvSpPr/>
            <p:nvPr/>
          </p:nvSpPr>
          <p:spPr>
            <a:xfrm>
              <a:off x="757688" y="4252928"/>
              <a:ext cx="88571" cy="1301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2">
              <a:extLst>
                <a:ext uri="{FF2B5EF4-FFF2-40B4-BE49-F238E27FC236}">
                  <a16:creationId xmlns:a16="http://schemas.microsoft.com/office/drawing/2014/main" id="{886D036D-11D0-482C-910F-10E922B44C5B}"/>
                </a:ext>
              </a:extLst>
            </p:cNvPr>
            <p:cNvSpPr/>
            <p:nvPr/>
          </p:nvSpPr>
          <p:spPr>
            <a:xfrm rot="18903571">
              <a:off x="671677" y="3363633"/>
              <a:ext cx="158290" cy="179768"/>
            </a:xfrm>
            <a:custGeom>
              <a:avLst/>
              <a:gdLst>
                <a:gd name="connsiteX0" fmla="*/ 0 w 138059"/>
                <a:gd name="connsiteY0" fmla="*/ 85630 h 171260"/>
                <a:gd name="connsiteX1" fmla="*/ 69030 w 138059"/>
                <a:gd name="connsiteY1" fmla="*/ 0 h 171260"/>
                <a:gd name="connsiteX2" fmla="*/ 138060 w 138059"/>
                <a:gd name="connsiteY2" fmla="*/ 85630 h 171260"/>
                <a:gd name="connsiteX3" fmla="*/ 69030 w 138059"/>
                <a:gd name="connsiteY3" fmla="*/ 171260 h 171260"/>
                <a:gd name="connsiteX4" fmla="*/ 0 w 138059"/>
                <a:gd name="connsiteY4" fmla="*/ 85630 h 171260"/>
                <a:gd name="connsiteX0" fmla="*/ 0 w 158290"/>
                <a:gd name="connsiteY0" fmla="*/ 85870 h 171969"/>
                <a:gd name="connsiteX1" fmla="*/ 69030 w 158290"/>
                <a:gd name="connsiteY1" fmla="*/ 240 h 171969"/>
                <a:gd name="connsiteX2" fmla="*/ 158290 w 158290"/>
                <a:gd name="connsiteY2" fmla="*/ 108748 h 171969"/>
                <a:gd name="connsiteX3" fmla="*/ 69030 w 158290"/>
                <a:gd name="connsiteY3" fmla="*/ 171500 h 171969"/>
                <a:gd name="connsiteX4" fmla="*/ 0 w 158290"/>
                <a:gd name="connsiteY4" fmla="*/ 85870 h 17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90" h="171969">
                  <a:moveTo>
                    <a:pt x="0" y="85870"/>
                  </a:moveTo>
                  <a:cubicBezTo>
                    <a:pt x="0" y="38578"/>
                    <a:pt x="42648" y="-3573"/>
                    <a:pt x="69030" y="240"/>
                  </a:cubicBezTo>
                  <a:cubicBezTo>
                    <a:pt x="95412" y="4053"/>
                    <a:pt x="158290" y="61456"/>
                    <a:pt x="158290" y="108748"/>
                  </a:cubicBezTo>
                  <a:cubicBezTo>
                    <a:pt x="158290" y="156040"/>
                    <a:pt x="95412" y="175313"/>
                    <a:pt x="69030" y="171500"/>
                  </a:cubicBezTo>
                  <a:cubicBezTo>
                    <a:pt x="42648" y="167687"/>
                    <a:pt x="0" y="133162"/>
                    <a:pt x="0" y="858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AD2632B-17A4-4872-B655-888222E2D454}"/>
              </a:ext>
            </a:extLst>
          </p:cNvPr>
          <p:cNvSpPr txBox="1"/>
          <p:nvPr/>
        </p:nvSpPr>
        <p:spPr>
          <a:xfrm>
            <a:off x="3053492" y="813341"/>
            <a:ext cx="5937165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Highly sensitive magnetic moment measure device over a range of (1.8 - 400 K)           and (7 T)</a:t>
            </a:r>
          </a:p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Sample magnetic field cuts the winding and detects the gradient in terms of current</a:t>
            </a:r>
          </a:p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Flux transformer boost the flux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FC209F-6262-4FFD-8F72-80775C8E8A37}"/>
              </a:ext>
            </a:extLst>
          </p:cNvPr>
          <p:cNvSpPr txBox="1"/>
          <p:nvPr/>
        </p:nvSpPr>
        <p:spPr>
          <a:xfrm>
            <a:off x="84673" y="4113826"/>
            <a:ext cx="3225914" cy="83099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Works on basic principle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Of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Faraday’s law</a:t>
            </a:r>
          </a:p>
        </p:txBody>
      </p:sp>
    </p:spTree>
    <p:extLst>
      <p:ext uri="{BB962C8B-B14F-4D97-AF65-F5344CB8AC3E}">
        <p14:creationId xmlns:p14="http://schemas.microsoft.com/office/powerpoint/2010/main" val="142725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8" grpId="0" animBg="1"/>
      <p:bldP spid="5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1F9E-CAC2-4CAB-880D-B86CE112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3073"/>
            <a:ext cx="9144000" cy="878742"/>
          </a:xfrm>
        </p:spPr>
        <p:txBody>
          <a:bodyPr/>
          <a:lstStyle/>
          <a:p>
            <a:r>
              <a:rPr lang="en-US" dirty="0"/>
              <a:t>BACKUP SLIDES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42F74-E37D-4657-A082-60DEEE7D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52BB2-6E60-40E8-8143-C1A2A9AE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4F255-FA3E-466A-AA76-A73A4EC2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029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38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FF92-C5CA-4E49-8EEE-11BC00CE48D3}"/>
              </a:ext>
            </a:extLst>
          </p:cNvPr>
          <p:cNvSpPr txBox="1"/>
          <p:nvPr/>
        </p:nvSpPr>
        <p:spPr>
          <a:xfrm>
            <a:off x="251927" y="888023"/>
            <a:ext cx="8556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Character Recognition 7x5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 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Piezoelectric simulation with 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Explanation on magnetic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Atomic Force Microscopy (Piezo and magnetic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 more general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Learn measurement apparatus and LabView</a:t>
            </a:r>
          </a:p>
        </p:txBody>
      </p:sp>
    </p:spTree>
    <p:extLst>
      <p:ext uri="{BB962C8B-B14F-4D97-AF65-F5344CB8AC3E}">
        <p14:creationId xmlns:p14="http://schemas.microsoft.com/office/powerpoint/2010/main" val="3685480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39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/>
        </p:nvGraphicFramePr>
        <p:xfrm>
          <a:off x="261258" y="967793"/>
          <a:ext cx="8621484" cy="4131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158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2789853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255921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59288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  <a:gridCol w="1329561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189703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Annealing, Different experimental apparatus, 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Lithography,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1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8904CD-B521-4CDF-904A-1A03D815123F}"/>
              </a:ext>
            </a:extLst>
          </p:cNvPr>
          <p:cNvGrpSpPr/>
          <p:nvPr/>
        </p:nvGrpSpPr>
        <p:grpSpPr>
          <a:xfrm>
            <a:off x="365448" y="878521"/>
            <a:ext cx="3465914" cy="2168384"/>
            <a:chOff x="150841" y="878521"/>
            <a:chExt cx="3263330" cy="19451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5F37CC2-7617-46C7-961A-F725003ECD72}"/>
                </a:ext>
              </a:extLst>
            </p:cNvPr>
            <p:cNvSpPr/>
            <p:nvPr/>
          </p:nvSpPr>
          <p:spPr>
            <a:xfrm>
              <a:off x="150841" y="158453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AAB348-6E7C-4379-99CD-8324843614D8}"/>
                </a:ext>
              </a:extLst>
            </p:cNvPr>
            <p:cNvSpPr/>
            <p:nvPr/>
          </p:nvSpPr>
          <p:spPr>
            <a:xfrm>
              <a:off x="1404253" y="158453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AF78EE-5CB1-4237-96B0-B9421C237EBD}"/>
                </a:ext>
              </a:extLst>
            </p:cNvPr>
            <p:cNvSpPr/>
            <p:nvPr/>
          </p:nvSpPr>
          <p:spPr>
            <a:xfrm>
              <a:off x="1404252" y="878521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1BE43-C08F-4E18-8C1B-6CBC8E5B19E6}"/>
                </a:ext>
              </a:extLst>
            </p:cNvPr>
            <p:cNvSpPr/>
            <p:nvPr/>
          </p:nvSpPr>
          <p:spPr>
            <a:xfrm>
              <a:off x="1404252" y="2290553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3775E2-9FF9-48D4-8F11-65F915BA56BD}"/>
                </a:ext>
              </a:extLst>
            </p:cNvPr>
            <p:cNvSpPr/>
            <p:nvPr/>
          </p:nvSpPr>
          <p:spPr>
            <a:xfrm>
              <a:off x="2867602" y="120611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2ED1E-5A48-47C5-9F79-24002DCB5D27}"/>
                </a:ext>
              </a:extLst>
            </p:cNvPr>
            <p:cNvSpPr/>
            <p:nvPr/>
          </p:nvSpPr>
          <p:spPr>
            <a:xfrm>
              <a:off x="2867602" y="2024016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1212B86-6450-40B7-A2C1-E031F366B9BA}"/>
                </a:ext>
              </a:extLst>
            </p:cNvPr>
            <p:cNvCxnSpPr>
              <a:stCxn id="6" idx="7"/>
              <a:endCxn id="11" idx="2"/>
            </p:cNvCxnSpPr>
            <p:nvPr/>
          </p:nvCxnSpPr>
          <p:spPr>
            <a:xfrm flipV="1">
              <a:off x="617367" y="1145058"/>
              <a:ext cx="786885" cy="5175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014B74-0B9F-4FB4-BCD2-D56CEFEB9E69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697410" y="1851074"/>
              <a:ext cx="70684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58D967-79A6-41B8-A7B6-6340A83F4BA5}"/>
                </a:ext>
              </a:extLst>
            </p:cNvPr>
            <p:cNvCxnSpPr>
              <a:stCxn id="6" idx="5"/>
              <a:endCxn id="12" idx="2"/>
            </p:cNvCxnSpPr>
            <p:nvPr/>
          </p:nvCxnSpPr>
          <p:spPr>
            <a:xfrm>
              <a:off x="617367" y="2039544"/>
              <a:ext cx="786885" cy="5175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329F77-CA98-4BA6-9E5E-B04D6A6EDC8C}"/>
                </a:ext>
              </a:extLst>
            </p:cNvPr>
            <p:cNvCxnSpPr>
              <a:cxnSpLocks/>
              <a:stCxn id="11" idx="6"/>
              <a:endCxn id="13" idx="1"/>
            </p:cNvCxnSpPr>
            <p:nvPr/>
          </p:nvCxnSpPr>
          <p:spPr>
            <a:xfrm>
              <a:off x="1950821" y="1145058"/>
              <a:ext cx="996824" cy="13912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9F629A-EC43-4C99-BBE2-88039138673C}"/>
                </a:ext>
              </a:extLst>
            </p:cNvPr>
            <p:cNvCxnSpPr>
              <a:cxnSpLocks/>
              <a:stCxn id="11" idx="5"/>
              <a:endCxn id="14" idx="1"/>
            </p:cNvCxnSpPr>
            <p:nvPr/>
          </p:nvCxnSpPr>
          <p:spPr>
            <a:xfrm>
              <a:off x="1870778" y="1333528"/>
              <a:ext cx="1076867" cy="7685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052DFE-7B60-453F-ACC9-1AC68DEAE5A9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 flipV="1">
              <a:off x="1950822" y="1472654"/>
              <a:ext cx="916780" cy="37842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55C83E9-F5CB-4CCB-8198-CC18FEF02F4B}"/>
                </a:ext>
              </a:extLst>
            </p:cNvPr>
            <p:cNvCxnSpPr>
              <a:cxnSpLocks/>
              <a:stCxn id="10" idx="5"/>
              <a:endCxn id="14" idx="2"/>
            </p:cNvCxnSpPr>
            <p:nvPr/>
          </p:nvCxnSpPr>
          <p:spPr>
            <a:xfrm>
              <a:off x="1870779" y="2039544"/>
              <a:ext cx="996823" cy="25100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0444D41-C7C2-4277-B77F-705F63DC3E99}"/>
                </a:ext>
              </a:extLst>
            </p:cNvPr>
            <p:cNvCxnSpPr>
              <a:stCxn id="12" idx="6"/>
              <a:endCxn id="14" idx="3"/>
            </p:cNvCxnSpPr>
            <p:nvPr/>
          </p:nvCxnSpPr>
          <p:spPr>
            <a:xfrm flipV="1">
              <a:off x="1950821" y="2479023"/>
              <a:ext cx="996824" cy="780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4DBB52C-1714-4767-885D-34011B596638}"/>
                </a:ext>
              </a:extLst>
            </p:cNvPr>
            <p:cNvCxnSpPr>
              <a:cxnSpLocks/>
              <a:stCxn id="12" idx="7"/>
              <a:endCxn id="13" idx="3"/>
            </p:cNvCxnSpPr>
            <p:nvPr/>
          </p:nvCxnSpPr>
          <p:spPr>
            <a:xfrm flipV="1">
              <a:off x="1870778" y="1661124"/>
              <a:ext cx="1076867" cy="70749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7D5E18D-3AF0-4F2B-A734-1461CA8799FE}"/>
              </a:ext>
            </a:extLst>
          </p:cNvPr>
          <p:cNvGrpSpPr/>
          <p:nvPr/>
        </p:nvGrpSpPr>
        <p:grpSpPr>
          <a:xfrm>
            <a:off x="5045483" y="842878"/>
            <a:ext cx="3350244" cy="2228573"/>
            <a:chOff x="4750613" y="878521"/>
            <a:chExt cx="3811310" cy="24754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113F05E-0E69-468B-8D1D-63E6483D538A}"/>
                </a:ext>
              </a:extLst>
            </p:cNvPr>
            <p:cNvSpPr/>
            <p:nvPr/>
          </p:nvSpPr>
          <p:spPr>
            <a:xfrm>
              <a:off x="5532835" y="878521"/>
              <a:ext cx="2538145" cy="24754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582952-2D7F-4FCE-B04C-8D4EC63E7D56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4750613" y="2110288"/>
              <a:ext cx="782222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E227232-B8D7-42D4-A900-1B12D129316D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750613" y="1241047"/>
              <a:ext cx="11539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B174646-0863-416F-85AC-8FACE7261F4A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>
              <a:off x="4750613" y="2985501"/>
              <a:ext cx="1153925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135A67-6A7A-4609-9B73-E85813DAF977}"/>
                    </a:ext>
                  </a:extLst>
                </p:cNvPr>
                <p:cNvSpPr/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135A67-6A7A-4609-9B73-E85813DAF9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C6BD1D6-E216-4A61-94E5-FF6D3F2A614E}"/>
                </a:ext>
              </a:extLst>
            </p:cNvPr>
            <p:cNvGrpSpPr/>
            <p:nvPr/>
          </p:nvGrpSpPr>
          <p:grpSpPr>
            <a:xfrm>
              <a:off x="7169935" y="1877701"/>
              <a:ext cx="609766" cy="498315"/>
              <a:chOff x="6765352" y="1681370"/>
              <a:chExt cx="674772" cy="55143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A7E0FD3-3BCA-4559-A6E9-8F10BB9A5FB3}"/>
                  </a:ext>
                </a:extLst>
              </p:cNvPr>
              <p:cNvSpPr/>
              <p:nvPr/>
            </p:nvSpPr>
            <p:spPr>
              <a:xfrm>
                <a:off x="6765352" y="1681370"/>
                <a:ext cx="674772" cy="551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 124">
                <a:extLst>
                  <a:ext uri="{FF2B5EF4-FFF2-40B4-BE49-F238E27FC236}">
                    <a16:creationId xmlns:a16="http://schemas.microsoft.com/office/drawing/2014/main" id="{6A3C2195-526C-4564-8786-95A260F92D99}"/>
                  </a:ext>
                </a:extLst>
              </p:cNvPr>
              <p:cNvSpPr/>
              <p:nvPr/>
            </p:nvSpPr>
            <p:spPr>
              <a:xfrm>
                <a:off x="6845337" y="1822495"/>
                <a:ext cx="510440" cy="289672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1BE618D-DDFD-4EC4-975E-230B656A09FE}"/>
                </a:ext>
              </a:extLst>
            </p:cNvPr>
            <p:cNvSpPr/>
            <p:nvPr/>
          </p:nvSpPr>
          <p:spPr>
            <a:xfrm>
              <a:off x="6281333" y="1160486"/>
              <a:ext cx="314913" cy="3449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5554D-A6E7-4F98-8D5D-13A9E5A1970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5904538" y="1241047"/>
              <a:ext cx="236207" cy="636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BC5BAB5-530D-452A-820B-800D33906C0A}"/>
                </a:ext>
              </a:extLst>
            </p:cNvPr>
            <p:cNvCxnSpPr>
              <a:cxnSpLocks/>
              <a:stCxn id="38" idx="2"/>
              <a:endCxn id="59" idx="1"/>
            </p:cNvCxnSpPr>
            <p:nvPr/>
          </p:nvCxnSpPr>
          <p:spPr>
            <a:xfrm>
              <a:off x="5532835" y="2116261"/>
              <a:ext cx="607910" cy="448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85B0499-6D0F-4693-B620-AA969276FA6B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5904538" y="2359305"/>
              <a:ext cx="236207" cy="63216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6A47126-7B24-4F39-9B8F-64C54278093F}"/>
                </a:ext>
              </a:extLst>
            </p:cNvPr>
            <p:cNvCxnSpPr>
              <a:cxnSpLocks/>
              <a:stCxn id="70" idx="2"/>
              <a:endCxn id="59" idx="0"/>
            </p:cNvCxnSpPr>
            <p:nvPr/>
          </p:nvCxnSpPr>
          <p:spPr>
            <a:xfrm>
              <a:off x="6438790" y="1505444"/>
              <a:ext cx="6838" cy="3661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D17498C-BD8B-486A-8571-F8D0F45B4E4D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6750511" y="2120745"/>
              <a:ext cx="419424" cy="611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B415DDF-4F2D-4C46-BF44-79AA0F630EF6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>
              <a:off x="7779701" y="2126859"/>
              <a:ext cx="782222" cy="9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290279" y="3177534"/>
            <a:ext cx="3350244" cy="782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226523F-A83E-4BE4-836F-F5AA27B788FD}"/>
              </a:ext>
            </a:extLst>
          </p:cNvPr>
          <p:cNvSpPr txBox="1"/>
          <p:nvPr/>
        </p:nvSpPr>
        <p:spPr>
          <a:xfrm>
            <a:off x="6287971" y="3290254"/>
            <a:ext cx="112130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Neuron</a:t>
            </a:r>
            <a:endParaRPr lang="en-IN" sz="2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D437918-EB87-4785-AD6A-1AA7C7595E1B}"/>
              </a:ext>
            </a:extLst>
          </p:cNvPr>
          <p:cNvSpPr txBox="1"/>
          <p:nvPr/>
        </p:nvSpPr>
        <p:spPr>
          <a:xfrm>
            <a:off x="5831646" y="3993493"/>
            <a:ext cx="3303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Components of a 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Weights and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Summation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Activation block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290279" y="3974835"/>
            <a:ext cx="5442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layers: Input, Hidden and Output layer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1828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22" grpId="0"/>
      <p:bldP spid="1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73BD9-BB1B-4022-BA95-3B8108E2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3C5BDC-05BB-4B6A-9078-EF0D62CB87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/>
              <a:t>Giant Magneto-Resistance (GMR)</a:t>
            </a:r>
            <a:endParaRPr lang="en-IN" sz="32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F25F8-458A-4D1C-83FC-78D3FEAD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" y="1319553"/>
            <a:ext cx="4381078" cy="4362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E3705-D646-46A2-9C49-5E72AEA9C671}"/>
              </a:ext>
            </a:extLst>
          </p:cNvPr>
          <p:cNvSpPr txBox="1"/>
          <p:nvPr/>
        </p:nvSpPr>
        <p:spPr>
          <a:xfrm>
            <a:off x="-364" y="5594517"/>
            <a:ext cx="399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Fert,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M.N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Baibich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2472 (1988)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P. Grunberg,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G.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Binash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39, 4828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(1989)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01020-DE8F-4BE4-8736-334AC1BAFC67}"/>
              </a:ext>
            </a:extLst>
          </p:cNvPr>
          <p:cNvSpPr txBox="1"/>
          <p:nvPr/>
        </p:nvSpPr>
        <p:spPr>
          <a:xfrm>
            <a:off x="15915" y="900290"/>
            <a:ext cx="445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Giant Magneto-Resistance (GMR)</a:t>
            </a:r>
            <a:endParaRPr kumimoji="0" lang="en-IN" sz="16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140EF3-B1AE-496D-B2E4-50B14C7B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49" y="1561704"/>
            <a:ext cx="4176030" cy="4166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88867-C177-4044-B850-F9A1E2B14AE0}"/>
              </a:ext>
            </a:extLst>
          </p:cNvPr>
          <p:cNvSpPr txBox="1"/>
          <p:nvPr/>
        </p:nvSpPr>
        <p:spPr>
          <a:xfrm>
            <a:off x="4194540" y="4715666"/>
            <a:ext cx="85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1988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/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[%]</m:t>
                      </m:r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d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kumimoji="0" lang="en-IN" sz="2000" b="0" i="0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AP</m:t>
                          </m:r>
                          <m:r>
                            <a:rPr kumimoji="0" lang="en-IN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</m:t>
                      </m:r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/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1−</m:t>
                          </m:r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den>
                      </m:f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×100≃80</m:t>
                      </m:r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83BA85-AFAE-47D3-B3A4-E5C4DF362FBC}"/>
              </a:ext>
            </a:extLst>
          </p:cNvPr>
          <p:cNvGrpSpPr/>
          <p:nvPr/>
        </p:nvGrpSpPr>
        <p:grpSpPr>
          <a:xfrm>
            <a:off x="3703859" y="2775422"/>
            <a:ext cx="928140" cy="1556589"/>
            <a:chOff x="3194360" y="2866861"/>
            <a:chExt cx="928140" cy="155658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1819C8-13FE-483B-9C5B-0BA704201BE9}"/>
                </a:ext>
              </a:extLst>
            </p:cNvPr>
            <p:cNvGrpSpPr/>
            <p:nvPr/>
          </p:nvGrpSpPr>
          <p:grpSpPr>
            <a:xfrm>
              <a:off x="3194360" y="2866861"/>
              <a:ext cx="866378" cy="1556589"/>
              <a:chOff x="3505444" y="2866861"/>
              <a:chExt cx="866378" cy="155658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79B936A-F88B-4BDC-839A-0902B68FB322}"/>
                  </a:ext>
                </a:extLst>
              </p:cNvPr>
              <p:cNvGrpSpPr/>
              <p:nvPr/>
            </p:nvGrpSpPr>
            <p:grpSpPr>
              <a:xfrm>
                <a:off x="3505444" y="2866861"/>
                <a:ext cx="866378" cy="1556589"/>
                <a:chOff x="2352556" y="1691439"/>
                <a:chExt cx="866378" cy="1556589"/>
              </a:xfrm>
            </p:grpSpPr>
            <p:sp>
              <p:nvSpPr>
                <p:cNvPr id="23" name="Cylinder 22">
                  <a:extLst>
                    <a:ext uri="{FF2B5EF4-FFF2-40B4-BE49-F238E27FC236}">
                      <a16:creationId xmlns:a16="http://schemas.microsoft.com/office/drawing/2014/main" id="{590433BE-CFEE-4B7F-9CF9-A68652B78E75}"/>
                    </a:ext>
                  </a:extLst>
                </p:cNvPr>
                <p:cNvSpPr/>
                <p:nvPr/>
              </p:nvSpPr>
              <p:spPr>
                <a:xfrm>
                  <a:off x="2352556" y="1691439"/>
                  <a:ext cx="866373" cy="946971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Cylinder 23">
                  <a:extLst>
                    <a:ext uri="{FF2B5EF4-FFF2-40B4-BE49-F238E27FC236}">
                      <a16:creationId xmlns:a16="http://schemas.microsoft.com/office/drawing/2014/main" id="{4D28D71B-2710-43B0-ADDE-C04700CA67C7}"/>
                    </a:ext>
                  </a:extLst>
                </p:cNvPr>
                <p:cNvSpPr/>
                <p:nvPr/>
              </p:nvSpPr>
              <p:spPr>
                <a:xfrm>
                  <a:off x="2352561" y="2301056"/>
                  <a:ext cx="866373" cy="946972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4485F7C2-E46F-441E-A204-E8C53F7EC82C}"/>
                  </a:ext>
                </a:extLst>
              </p:cNvPr>
              <p:cNvSpPr/>
              <p:nvPr/>
            </p:nvSpPr>
            <p:spPr>
              <a:xfrm>
                <a:off x="3505445" y="3461730"/>
                <a:ext cx="866373" cy="352102"/>
              </a:xfrm>
              <a:prstGeom prst="ca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498860-6091-4209-A9E6-5E3674B6CB50}"/>
                    </a:ext>
                  </a:extLst>
                </p:cNvPr>
                <p:cNvSpPr txBox="1"/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D9C62E-0402-4649-9E4C-ABC3762A6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27D6546-ACB7-47FD-A59B-B9E0FC1B5999}"/>
                    </a:ext>
                  </a:extLst>
                </p:cNvPr>
                <p:cNvSpPr txBox="1"/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EAB697-3795-4F9A-8D14-4E8F7DF15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CD18B26-B85B-4F50-96D9-9ABA5EDC5421}"/>
                    </a:ext>
                  </a:extLst>
                </p:cNvPr>
                <p:cNvSpPr txBox="1"/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Cr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2A4395-916B-4857-BB91-8981E618E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37E5C9F4-BD95-412A-BBBF-D762B4C4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51D27F87-9385-4679-8AAF-66EC2046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7E89EB3F-88F4-4127-A9B5-8D2542B5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0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D611382B-1A14-4DCB-889C-3FB5816A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EE505BE-5B55-4E9B-927D-C09A129AAC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Tunneling Magneto-Resistance (TMR)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BF4FAA-BC6F-4556-A7E3-9F087A418323}"/>
              </a:ext>
            </a:extLst>
          </p:cNvPr>
          <p:cNvSpPr txBox="1"/>
          <p:nvPr/>
        </p:nvSpPr>
        <p:spPr>
          <a:xfrm>
            <a:off x="5622837" y="1264484"/>
            <a:ext cx="3114106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Conductance is proportional to the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 of states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/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/>
              <p:nvPr/>
            </p:nvSpPr>
            <p:spPr>
              <a:xfrm>
                <a:off x="5365102" y="3539733"/>
                <a:ext cx="3114106" cy="86004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𝑇𝑀𝑅</m:t>
                      </m:r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𝐺𝐴𝑃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</m:den>
                      </m:f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102" y="3539733"/>
                <a:ext cx="3114106" cy="860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BEAEAC3-A232-4FDB-BA10-27FE637A6DE7}"/>
              </a:ext>
            </a:extLst>
          </p:cNvPr>
          <p:cNvSpPr txBox="1"/>
          <p:nvPr/>
        </p:nvSpPr>
        <p:spPr>
          <a:xfrm>
            <a:off x="12947" y="5219931"/>
            <a:ext cx="7942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Julliere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M. Tunneling between ferromagnetic film. Phys. Lett. A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54,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225-226 (1975)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9D006-B5B3-4CFB-B57A-A74F33416812}"/>
              </a:ext>
            </a:extLst>
          </p:cNvPr>
          <p:cNvSpPr txBox="1"/>
          <p:nvPr/>
        </p:nvSpPr>
        <p:spPr>
          <a:xfrm>
            <a:off x="12947" y="5549891"/>
            <a:ext cx="464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Moodera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S. 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74, 3273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(1995)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DD70B6-621C-436F-80C1-E5D137627524}"/>
              </a:ext>
            </a:extLst>
          </p:cNvPr>
          <p:cNvSpPr txBox="1"/>
          <p:nvPr/>
        </p:nvSpPr>
        <p:spPr>
          <a:xfrm>
            <a:off x="0" y="5870062"/>
            <a:ext cx="821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220403 (2001), Butler, W.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054416 (2001)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0512D-6FF3-4B66-9527-E5E413D68494}"/>
              </a:ext>
            </a:extLst>
          </p:cNvPr>
          <p:cNvSpPr txBox="1"/>
          <p:nvPr/>
        </p:nvSpPr>
        <p:spPr>
          <a:xfrm>
            <a:off x="12947" y="6208616"/>
            <a:ext cx="820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Yuasa, S.  et al., Nature Mater.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(2004), Parkin, S. et al., Nature Mater.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862-867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18DC58-A362-497B-BFD8-A72B5A4F66EF}"/>
              </a:ext>
            </a:extLst>
          </p:cNvPr>
          <p:cNvSpPr txBox="1"/>
          <p:nvPr/>
        </p:nvSpPr>
        <p:spPr>
          <a:xfrm>
            <a:off x="40779" y="4110007"/>
            <a:ext cx="426706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Reported 1975 (prior to GMR)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TMR&gt;500% using MgO spacer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E9142-F38E-41B4-9917-33E0813C1F75}"/>
              </a:ext>
            </a:extLst>
          </p:cNvPr>
          <p:cNvGrpSpPr/>
          <p:nvPr/>
        </p:nvGrpSpPr>
        <p:grpSpPr>
          <a:xfrm>
            <a:off x="0" y="1147571"/>
            <a:ext cx="4991922" cy="2794303"/>
            <a:chOff x="-1945" y="1152564"/>
            <a:chExt cx="4991922" cy="279430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B83578-3CB0-4EC9-8BB6-FB9F7F3E485E}"/>
                </a:ext>
              </a:extLst>
            </p:cNvPr>
            <p:cNvSpPr txBox="1"/>
            <p:nvPr/>
          </p:nvSpPr>
          <p:spPr>
            <a:xfrm>
              <a:off x="1514386" y="1152564"/>
              <a:ext cx="1918944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Insulator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e.g., Al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MgO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28513CF-A26A-4ADD-9CB0-40A42545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5" y="1860450"/>
              <a:ext cx="4936421" cy="208641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D78DBE-7C2B-45B6-AF30-B12D9B3F91E5}"/>
                </a:ext>
              </a:extLst>
            </p:cNvPr>
            <p:cNvSpPr txBox="1"/>
            <p:nvPr/>
          </p:nvSpPr>
          <p:spPr>
            <a:xfrm>
              <a:off x="159503" y="1898702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9BD29A-4600-4772-B903-C5178B79E0AC}"/>
                </a:ext>
              </a:extLst>
            </p:cNvPr>
            <p:cNvSpPr txBox="1"/>
            <p:nvPr/>
          </p:nvSpPr>
          <p:spPr>
            <a:xfrm>
              <a:off x="1435142" y="1949091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7E003C-F55C-4DDD-89D2-34CB30347D37}"/>
                </a:ext>
              </a:extLst>
            </p:cNvPr>
            <p:cNvSpPr txBox="1"/>
            <p:nvPr/>
          </p:nvSpPr>
          <p:spPr>
            <a:xfrm>
              <a:off x="2670272" y="1926505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E4F14E-88FF-4C5A-8200-2D4E48BBDDC4}"/>
                </a:ext>
              </a:extLst>
            </p:cNvPr>
            <p:cNvSpPr txBox="1"/>
            <p:nvPr/>
          </p:nvSpPr>
          <p:spPr>
            <a:xfrm>
              <a:off x="3909448" y="1939039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/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/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/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/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/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𝑬</m:t>
                      </m:r>
                      <m:r>
                        <a:rPr kumimoji="0" lang="en-IN" sz="24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I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blipFill>
                <a:blip r:embed="rId9"/>
                <a:stretch>
                  <a:fillRect l="-2439"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/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Date Placeholder 2">
            <a:extLst>
              <a:ext uri="{FF2B5EF4-FFF2-40B4-BE49-F238E27FC236}">
                <a16:creationId xmlns:a16="http://schemas.microsoft.com/office/drawing/2014/main" id="{7E97AEDD-1487-41A2-8A0F-16DBD716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6" name="Footer Placeholder 3">
            <a:extLst>
              <a:ext uri="{FF2B5EF4-FFF2-40B4-BE49-F238E27FC236}">
                <a16:creationId xmlns:a16="http://schemas.microsoft.com/office/drawing/2014/main" id="{5B52A1C7-4301-4CE0-BFF0-CD4BB6DB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7" name="Slide Number Placeholder 4">
            <a:extLst>
              <a:ext uri="{FF2B5EF4-FFF2-40B4-BE49-F238E27FC236}">
                <a16:creationId xmlns:a16="http://schemas.microsoft.com/office/drawing/2014/main" id="{982D13F5-AA04-44A9-BB2E-01FDB8B4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43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3CCB-4E50-40BC-8D0B-A17C1D0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Instruments: Spin Coater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145B-A4CD-4756-8CE4-C08472D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22F3-DE7B-413A-9886-CA71398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04050-971F-4E6A-8690-28F28A3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42</a:t>
            </a:fld>
            <a:endParaRPr lang="en-IN" dirty="0"/>
          </a:p>
        </p:txBody>
      </p:sp>
      <p:pic>
        <p:nvPicPr>
          <p:cNvPr id="15" name="Picture 14" descr="A machine on the counter&#10;&#10;Description automatically generated with medium confidence">
            <a:extLst>
              <a:ext uri="{FF2B5EF4-FFF2-40B4-BE49-F238E27FC236}">
                <a16:creationId xmlns:a16="http://schemas.microsoft.com/office/drawing/2014/main" id="{205D7993-C0B6-4728-A25A-CC6E015C8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3" t="3129" r="18163"/>
          <a:stretch/>
        </p:blipFill>
        <p:spPr>
          <a:xfrm>
            <a:off x="6526602" y="3705831"/>
            <a:ext cx="2453948" cy="2777761"/>
          </a:xfrm>
          <a:prstGeom prst="rect">
            <a:avLst/>
          </a:prstGeom>
        </p:spPr>
      </p:pic>
      <p:pic>
        <p:nvPicPr>
          <p:cNvPr id="17" name="Picture 16" descr="A picture containing indoor, food&#10;&#10;Description automatically generated">
            <a:extLst>
              <a:ext uri="{FF2B5EF4-FFF2-40B4-BE49-F238E27FC236}">
                <a16:creationId xmlns:a16="http://schemas.microsoft.com/office/drawing/2014/main" id="{B2F7F81D-A3E3-4E63-8A38-8F102FE3A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17415"/>
          <a:stretch/>
        </p:blipFill>
        <p:spPr>
          <a:xfrm>
            <a:off x="163450" y="3780513"/>
            <a:ext cx="3787901" cy="2385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F65644-D3B1-4AE3-B111-63628CB692B6}"/>
              </a:ext>
            </a:extLst>
          </p:cNvPr>
          <p:cNvSpPr txBox="1"/>
          <p:nvPr/>
        </p:nvSpPr>
        <p:spPr>
          <a:xfrm>
            <a:off x="4469363" y="4729877"/>
            <a:ext cx="164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Nylon Bowl</a:t>
            </a:r>
            <a:endParaRPr lang="en-IN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F86AD3-DEDF-4FE5-93AB-F777C6F63F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599203" y="4960710"/>
            <a:ext cx="870160" cy="475115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3D7CEE-ED69-43A2-8B7D-5D59A2EEFC6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15050" y="4311185"/>
            <a:ext cx="1433415" cy="649525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CEB78-FE8A-483E-BEC8-5DF6C22F3A98}"/>
              </a:ext>
            </a:extLst>
          </p:cNvPr>
          <p:cNvSpPr txBox="1"/>
          <p:nvPr/>
        </p:nvSpPr>
        <p:spPr>
          <a:xfrm>
            <a:off x="4418505" y="5487237"/>
            <a:ext cx="1640942" cy="78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LCD display &amp; Keyboard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1E9D04-B22B-44CE-8B69-A0A77DB0788E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6059447" y="5487237"/>
            <a:ext cx="1027153" cy="391248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4E47CD-352E-464B-938A-FA99D74BF7AD}"/>
              </a:ext>
            </a:extLst>
          </p:cNvPr>
          <p:cNvSpPr txBox="1"/>
          <p:nvPr/>
        </p:nvSpPr>
        <p:spPr>
          <a:xfrm>
            <a:off x="4718131" y="3954819"/>
            <a:ext cx="949040" cy="43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Chuck</a:t>
            </a:r>
            <a:endParaRPr lang="en-IN" sz="2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12F0BB-D0D0-4273-8301-D549D09F3BD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174033" y="4170275"/>
            <a:ext cx="2544098" cy="345741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AD04D1-3138-47D3-8A9D-8F4AB1EA971B}"/>
                  </a:ext>
                </a:extLst>
              </p:cNvPr>
              <p:cNvSpPr txBox="1"/>
              <p:nvPr/>
            </p:nvSpPr>
            <p:spPr>
              <a:xfrm>
                <a:off x="163449" y="802433"/>
                <a:ext cx="8817101" cy="983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Spreading thin films on flat substrate by centrifugal force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𝑇h𝑖𝑐𝑘𝑛𝑒𝑠𝑠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∝ 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𝑅𝑃𝑀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AD04D1-3138-47D3-8A9D-8F4AB1EA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49" y="802433"/>
                <a:ext cx="8817101" cy="983218"/>
              </a:xfrm>
              <a:prstGeom prst="rect">
                <a:avLst/>
              </a:prstGeom>
              <a:blipFill>
                <a:blip r:embed="rId4"/>
                <a:stretch>
                  <a:fillRect l="-968" t="-4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1B365697-4A58-487F-B18F-B11412901E16}"/>
              </a:ext>
            </a:extLst>
          </p:cNvPr>
          <p:cNvGrpSpPr/>
          <p:nvPr/>
        </p:nvGrpSpPr>
        <p:grpSpPr>
          <a:xfrm>
            <a:off x="469633" y="1762079"/>
            <a:ext cx="8359812" cy="1992370"/>
            <a:chOff x="524187" y="1825543"/>
            <a:chExt cx="8359812" cy="199237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220C3B1-DDAA-4C59-9589-ECAE9BDF407D}"/>
                </a:ext>
              </a:extLst>
            </p:cNvPr>
            <p:cNvGrpSpPr/>
            <p:nvPr/>
          </p:nvGrpSpPr>
          <p:grpSpPr>
            <a:xfrm>
              <a:off x="524187" y="2291456"/>
              <a:ext cx="2212094" cy="1119023"/>
              <a:chOff x="1625200" y="2291456"/>
              <a:chExt cx="2212094" cy="1119023"/>
            </a:xfrm>
          </p:grpSpPr>
          <p:sp>
            <p:nvSpPr>
              <p:cNvPr id="48" name="Flowchart: Delay 47">
                <a:extLst>
                  <a:ext uri="{FF2B5EF4-FFF2-40B4-BE49-F238E27FC236}">
                    <a16:creationId xmlns:a16="http://schemas.microsoft.com/office/drawing/2014/main" id="{4EA6DABF-CEE2-4DED-A987-CD5A65A8D50E}"/>
                  </a:ext>
                </a:extLst>
              </p:cNvPr>
              <p:cNvSpPr/>
              <p:nvPr/>
            </p:nvSpPr>
            <p:spPr>
              <a:xfrm rot="16200000">
                <a:off x="2611564" y="1744271"/>
                <a:ext cx="239366" cy="1333735"/>
              </a:xfrm>
              <a:prstGeom prst="flowChartDelay">
                <a:avLst/>
              </a:prstGeom>
              <a:solidFill>
                <a:srgbClr val="FF0066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267103E-728C-4961-A4D5-5063F7F62984}"/>
                  </a:ext>
                </a:extLst>
              </p:cNvPr>
              <p:cNvGrpSpPr/>
              <p:nvPr/>
            </p:nvGrpSpPr>
            <p:grpSpPr>
              <a:xfrm>
                <a:off x="1625200" y="2416225"/>
                <a:ext cx="2212094" cy="994254"/>
                <a:chOff x="667991" y="2519090"/>
                <a:chExt cx="1677803" cy="754110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1FB8EF7-ADAC-44F2-93F8-197DC0E00499}"/>
                    </a:ext>
                  </a:extLst>
                </p:cNvPr>
                <p:cNvGrpSpPr/>
                <p:nvPr/>
              </p:nvGrpSpPr>
              <p:grpSpPr>
                <a:xfrm>
                  <a:off x="727788" y="2647393"/>
                  <a:ext cx="1558212" cy="625807"/>
                  <a:chOff x="727788" y="2647393"/>
                  <a:chExt cx="1558212" cy="625807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751A1F69-664F-43A9-8221-E3B0563A9B5C}"/>
                      </a:ext>
                    </a:extLst>
                  </p:cNvPr>
                  <p:cNvSpPr/>
                  <p:nvPr/>
                </p:nvSpPr>
                <p:spPr>
                  <a:xfrm>
                    <a:off x="727788" y="2647393"/>
                    <a:ext cx="1558212" cy="254427"/>
                  </a:xfrm>
                  <a:prstGeom prst="rect">
                    <a:avLst/>
                  </a:prstGeom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AF42CB9-A3FA-4CA8-8258-6396DF7DA503}"/>
                      </a:ext>
                    </a:extLst>
                  </p:cNvPr>
                  <p:cNvSpPr/>
                  <p:nvPr/>
                </p:nvSpPr>
                <p:spPr>
                  <a:xfrm>
                    <a:off x="1326113" y="2901820"/>
                    <a:ext cx="361561" cy="371380"/>
                  </a:xfrm>
                  <a:prstGeom prst="rect">
                    <a:avLst/>
                  </a:prstGeom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1F0880E-D8C4-4002-8551-D02DDEB81652}"/>
                    </a:ext>
                  </a:extLst>
                </p:cNvPr>
                <p:cNvSpPr/>
                <p:nvPr/>
              </p:nvSpPr>
              <p:spPr>
                <a:xfrm>
                  <a:off x="667991" y="2519090"/>
                  <a:ext cx="1677803" cy="129050"/>
                </a:xfrm>
                <a:prstGeom prst="rect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4B1A375-5E81-4DA6-AE38-1C947EB6B550}"/>
                </a:ext>
              </a:extLst>
            </p:cNvPr>
            <p:cNvGrpSpPr/>
            <p:nvPr/>
          </p:nvGrpSpPr>
          <p:grpSpPr>
            <a:xfrm>
              <a:off x="4946576" y="2451596"/>
              <a:ext cx="2212096" cy="1366317"/>
              <a:chOff x="2791559" y="2499961"/>
              <a:chExt cx="1677804" cy="1036308"/>
            </a:xfrm>
          </p:grpSpPr>
          <p:sp>
            <p:nvSpPr>
              <p:cNvPr id="57" name="Arrow: Curved Right 56">
                <a:extLst>
                  <a:ext uri="{FF2B5EF4-FFF2-40B4-BE49-F238E27FC236}">
                    <a16:creationId xmlns:a16="http://schemas.microsoft.com/office/drawing/2014/main" id="{D14324B1-CC7D-4129-997B-1D22321C2C54}"/>
                  </a:ext>
                </a:extLst>
              </p:cNvPr>
              <p:cNvSpPr/>
              <p:nvPr/>
            </p:nvSpPr>
            <p:spPr>
              <a:xfrm>
                <a:off x="3178471" y="3020670"/>
                <a:ext cx="420732" cy="515599"/>
              </a:xfrm>
              <a:prstGeom prst="curvedRigh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F4828C3-1021-4DC0-B688-519B0B721D9C}"/>
                  </a:ext>
                </a:extLst>
              </p:cNvPr>
              <p:cNvGrpSpPr/>
              <p:nvPr/>
            </p:nvGrpSpPr>
            <p:grpSpPr>
              <a:xfrm>
                <a:off x="2791559" y="2499961"/>
                <a:ext cx="1677804" cy="807615"/>
                <a:chOff x="2791559" y="2499961"/>
                <a:chExt cx="1677804" cy="807615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3FA16A8-22F7-4E0C-A724-39015306000D}"/>
                    </a:ext>
                  </a:extLst>
                </p:cNvPr>
                <p:cNvGrpSpPr/>
                <p:nvPr/>
              </p:nvGrpSpPr>
              <p:grpSpPr>
                <a:xfrm>
                  <a:off x="2791560" y="2551212"/>
                  <a:ext cx="1677803" cy="756364"/>
                  <a:chOff x="667991" y="2516836"/>
                  <a:chExt cx="1677803" cy="756364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BB789B30-C1AD-4A0F-99AD-28303F803EF5}"/>
                      </a:ext>
                    </a:extLst>
                  </p:cNvPr>
                  <p:cNvGrpSpPr/>
                  <p:nvPr/>
                </p:nvGrpSpPr>
                <p:grpSpPr>
                  <a:xfrm>
                    <a:off x="727788" y="2647393"/>
                    <a:ext cx="1558212" cy="625807"/>
                    <a:chOff x="727788" y="2647393"/>
                    <a:chExt cx="1558212" cy="625807"/>
                  </a:xfrm>
                </p:grpSpPr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CA697DC9-AE64-48CB-A46A-2757A429C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788" y="2647393"/>
                      <a:ext cx="1558212" cy="254427"/>
                    </a:xfrm>
                    <a:prstGeom prst="rect">
                      <a:avLst/>
                    </a:prstGeom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66F11B00-3895-4DE4-BCEF-1761C5A38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3" y="2901820"/>
                      <a:ext cx="361561" cy="371380"/>
                    </a:xfrm>
                    <a:prstGeom prst="rect">
                      <a:avLst/>
                    </a:prstGeom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449B23C-2B3E-44EE-93EE-E62249889DC5}"/>
                      </a:ext>
                    </a:extLst>
                  </p:cNvPr>
                  <p:cNvSpPr/>
                  <p:nvPr/>
                </p:nvSpPr>
                <p:spPr>
                  <a:xfrm>
                    <a:off x="667991" y="2516836"/>
                    <a:ext cx="1677803" cy="129050"/>
                  </a:xfrm>
                  <a:prstGeom prst="rect">
                    <a:avLst/>
                  </a:prstGeom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7DDB2AF-F16A-4902-A88B-81E38023D9B7}"/>
                    </a:ext>
                  </a:extLst>
                </p:cNvPr>
                <p:cNvSpPr/>
                <p:nvPr/>
              </p:nvSpPr>
              <p:spPr>
                <a:xfrm>
                  <a:off x="2791559" y="2499961"/>
                  <a:ext cx="1677803" cy="52705"/>
                </a:xfrm>
                <a:prstGeom prst="rect">
                  <a:avLst/>
                </a:prstGeom>
                <a:solidFill>
                  <a:srgbClr val="FA0E84"/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523A2D6-DFCC-46E3-82AE-557C3D1E3432}"/>
                </a:ext>
              </a:extLst>
            </p:cNvPr>
            <p:cNvSpPr txBox="1"/>
            <p:nvPr/>
          </p:nvSpPr>
          <p:spPr>
            <a:xfrm>
              <a:off x="3157242" y="2894073"/>
              <a:ext cx="1368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Substrate</a:t>
              </a:r>
              <a:endParaRPr lang="en-IN" sz="2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187C705-8225-4F62-9B24-62788DD7F8D1}"/>
                </a:ext>
              </a:extLst>
            </p:cNvPr>
            <p:cNvCxnSpPr>
              <a:cxnSpLocks/>
              <a:stCxn id="62" idx="1"/>
              <a:endCxn id="47" idx="3"/>
            </p:cNvCxnSpPr>
            <p:nvPr/>
          </p:nvCxnSpPr>
          <p:spPr>
            <a:xfrm flipH="1" flipV="1">
              <a:off x="2736281" y="2501298"/>
              <a:ext cx="420961" cy="62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D16A71-38F6-4F25-8E9C-BBC4ED4DBA71}"/>
                </a:ext>
              </a:extLst>
            </p:cNvPr>
            <p:cNvCxnSpPr>
              <a:cxnSpLocks/>
              <a:stCxn id="62" idx="3"/>
              <a:endCxn id="52" idx="1"/>
            </p:cNvCxnSpPr>
            <p:nvPr/>
          </p:nvCxnSpPr>
          <p:spPr>
            <a:xfrm flipV="1">
              <a:off x="4525618" y="2604241"/>
              <a:ext cx="420959" cy="520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3EE1627-1CDD-42AA-A06E-B3DEE12FD759}"/>
                </a:ext>
              </a:extLst>
            </p:cNvPr>
            <p:cNvSpPr txBox="1"/>
            <p:nvPr/>
          </p:nvSpPr>
          <p:spPr>
            <a:xfrm>
              <a:off x="2644256" y="1825543"/>
              <a:ext cx="2394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Solvent Solution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7FF3DCF-6ECA-4BB6-B7CF-479E83F958BE}"/>
                </a:ext>
              </a:extLst>
            </p:cNvPr>
            <p:cNvCxnSpPr>
              <a:cxnSpLocks/>
              <a:stCxn id="74" idx="1"/>
              <a:endCxn id="48" idx="3"/>
            </p:cNvCxnSpPr>
            <p:nvPr/>
          </p:nvCxnSpPr>
          <p:spPr>
            <a:xfrm flipH="1">
              <a:off x="1630235" y="2056376"/>
              <a:ext cx="1014021" cy="2350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4FA59A6-15F5-4ADA-8039-C7087F4AD6EF}"/>
                </a:ext>
              </a:extLst>
            </p:cNvPr>
            <p:cNvCxnSpPr>
              <a:cxnSpLocks/>
              <a:stCxn id="74" idx="3"/>
              <a:endCxn id="56" idx="0"/>
            </p:cNvCxnSpPr>
            <p:nvPr/>
          </p:nvCxnSpPr>
          <p:spPr>
            <a:xfrm>
              <a:off x="5038603" y="2056376"/>
              <a:ext cx="1014021" cy="3952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536964C-281A-47FF-A7D9-FF3DC637073B}"/>
                </a:ext>
              </a:extLst>
            </p:cNvPr>
            <p:cNvSpPr txBox="1"/>
            <p:nvPr/>
          </p:nvSpPr>
          <p:spPr>
            <a:xfrm>
              <a:off x="7450584" y="2216796"/>
              <a:ext cx="1433415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Uniform Thin film is formed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3970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5827B757-CB6A-4351-A663-2F688FDF7087}"/>
              </a:ext>
            </a:extLst>
          </p:cNvPr>
          <p:cNvGrpSpPr/>
          <p:nvPr/>
        </p:nvGrpSpPr>
        <p:grpSpPr>
          <a:xfrm>
            <a:off x="2388636" y="4043284"/>
            <a:ext cx="3833367" cy="2622870"/>
            <a:chOff x="686859" y="2329465"/>
            <a:chExt cx="3954998" cy="2706092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B617088C-4254-4143-85CC-19B9FAFD079C}"/>
                </a:ext>
              </a:extLst>
            </p:cNvPr>
            <p:cNvSpPr/>
            <p:nvPr/>
          </p:nvSpPr>
          <p:spPr>
            <a:xfrm rot="10800000">
              <a:off x="686859" y="3293706"/>
              <a:ext cx="3754665" cy="1201129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31AB7D3-C03D-402F-B606-4EA345BD61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39855" y="2834547"/>
              <a:ext cx="6434" cy="1004374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D7B391-CDB0-407E-B457-564F40A21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7826" y="2765792"/>
              <a:ext cx="671805" cy="371949"/>
            </a:xfrm>
            <a:prstGeom prst="straightConnector1">
              <a:avLst/>
            </a:prstGeom>
            <a:ln w="38100">
              <a:solidFill>
                <a:srgbClr val="FA44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A99DB7-065E-4CBD-B8A5-A12C6B9C7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06" y="4326364"/>
              <a:ext cx="671805" cy="371949"/>
            </a:xfrm>
            <a:prstGeom prst="straightConnector1">
              <a:avLst/>
            </a:prstGeom>
            <a:ln w="38100">
              <a:solidFill>
                <a:srgbClr val="FA44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FF84E0-C70F-4974-A41C-1C87253E57E6}"/>
                </a:ext>
              </a:extLst>
            </p:cNvPr>
            <p:cNvSpPr txBox="1"/>
            <p:nvPr/>
          </p:nvSpPr>
          <p:spPr>
            <a:xfrm>
              <a:off x="1712537" y="441996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C96B1E-AEB4-4AB2-9E92-640744CEFA6C}"/>
                </a:ext>
              </a:extLst>
            </p:cNvPr>
            <p:cNvSpPr txBox="1"/>
            <p:nvPr/>
          </p:nvSpPr>
          <p:spPr>
            <a:xfrm>
              <a:off x="1938619" y="4281505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F09C32-D460-4818-B4C6-B4C73AEE91BE}"/>
                </a:ext>
              </a:extLst>
            </p:cNvPr>
            <p:cNvSpPr txBox="1"/>
            <p:nvPr/>
          </p:nvSpPr>
          <p:spPr>
            <a:xfrm>
              <a:off x="2183967" y="4143043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6663BF-14D4-4EE8-964E-70F52002F693}"/>
                </a:ext>
              </a:extLst>
            </p:cNvPr>
            <p:cNvSpPr txBox="1"/>
            <p:nvPr/>
          </p:nvSpPr>
          <p:spPr>
            <a:xfrm>
              <a:off x="2429073" y="399761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89FE0-6E95-4914-8B59-9D8F1E18A22D}"/>
                </a:ext>
              </a:extLst>
            </p:cNvPr>
            <p:cNvSpPr txBox="1"/>
            <p:nvPr/>
          </p:nvSpPr>
          <p:spPr>
            <a:xfrm>
              <a:off x="2664486" y="387077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597B26-A2E7-4A76-8C22-1EC64C805CB0}"/>
                </a:ext>
              </a:extLst>
            </p:cNvPr>
            <p:cNvSpPr txBox="1"/>
            <p:nvPr/>
          </p:nvSpPr>
          <p:spPr>
            <a:xfrm>
              <a:off x="2874015" y="374393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EBCC49-57AA-4BB1-A2D8-F23F4B55FFDD}"/>
                </a:ext>
              </a:extLst>
            </p:cNvPr>
            <p:cNvSpPr txBox="1"/>
            <p:nvPr/>
          </p:nvSpPr>
          <p:spPr>
            <a:xfrm>
              <a:off x="3072330" y="363405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D548A6-9E1A-48AA-9373-B96BD2ADDF3D}"/>
                </a:ext>
              </a:extLst>
            </p:cNvPr>
            <p:cNvSpPr txBox="1"/>
            <p:nvPr/>
          </p:nvSpPr>
          <p:spPr>
            <a:xfrm>
              <a:off x="3283032" y="349619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3BD9B3-B13E-4EC7-8037-CA1FB2A99ED3}"/>
                </a:ext>
              </a:extLst>
            </p:cNvPr>
            <p:cNvSpPr txBox="1"/>
            <p:nvPr/>
          </p:nvSpPr>
          <p:spPr>
            <a:xfrm>
              <a:off x="3493734" y="338631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0B03D-3C40-4299-9600-668E54767592}"/>
                </a:ext>
              </a:extLst>
            </p:cNvPr>
            <p:cNvSpPr txBox="1"/>
            <p:nvPr/>
          </p:nvSpPr>
          <p:spPr>
            <a:xfrm>
              <a:off x="3704436" y="3280696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A54D7B-7082-49A6-98F7-D95865964BD1}"/>
                </a:ext>
              </a:extLst>
            </p:cNvPr>
            <p:cNvSpPr txBox="1"/>
            <p:nvPr/>
          </p:nvSpPr>
          <p:spPr>
            <a:xfrm>
              <a:off x="1085034" y="3961737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3282FB-CC3F-40F3-A0B4-811165E15A46}"/>
                </a:ext>
              </a:extLst>
            </p:cNvPr>
            <p:cNvSpPr txBox="1"/>
            <p:nvPr/>
          </p:nvSpPr>
          <p:spPr>
            <a:xfrm>
              <a:off x="1290090" y="3823900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D34258-E3E7-4F11-89E5-24FD759A333A}"/>
                </a:ext>
              </a:extLst>
            </p:cNvPr>
            <p:cNvSpPr txBox="1"/>
            <p:nvPr/>
          </p:nvSpPr>
          <p:spPr>
            <a:xfrm>
              <a:off x="2614041" y="3055358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66F9898-1FA0-4296-9679-19558F348CF9}"/>
                </a:ext>
              </a:extLst>
            </p:cNvPr>
            <p:cNvSpPr txBox="1"/>
            <p:nvPr/>
          </p:nvSpPr>
          <p:spPr>
            <a:xfrm>
              <a:off x="1762903" y="3546934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96A82C-F2A2-4049-80C5-5EEBCF946201}"/>
                </a:ext>
              </a:extLst>
            </p:cNvPr>
            <p:cNvSpPr txBox="1"/>
            <p:nvPr/>
          </p:nvSpPr>
          <p:spPr>
            <a:xfrm>
              <a:off x="2850079" y="2912403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4A6935-8650-4A5E-B563-4F0CAD042C5B}"/>
                </a:ext>
              </a:extLst>
            </p:cNvPr>
            <p:cNvSpPr txBox="1"/>
            <p:nvPr/>
          </p:nvSpPr>
          <p:spPr>
            <a:xfrm>
              <a:off x="2451023" y="3171759"/>
              <a:ext cx="263615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261AF0-9420-4112-A50A-042A79895804}"/>
                </a:ext>
              </a:extLst>
            </p:cNvPr>
            <p:cNvSpPr txBox="1"/>
            <p:nvPr/>
          </p:nvSpPr>
          <p:spPr>
            <a:xfrm>
              <a:off x="2012985" y="3397324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0BA20F-33DC-4293-84D8-7AC40E2BD1AB}"/>
                </a:ext>
              </a:extLst>
            </p:cNvPr>
            <p:cNvSpPr txBox="1"/>
            <p:nvPr/>
          </p:nvSpPr>
          <p:spPr>
            <a:xfrm>
              <a:off x="1501395" y="3694506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4FE0FD-3682-49FD-B36E-B1BD0BF30854}"/>
                </a:ext>
              </a:extLst>
            </p:cNvPr>
            <p:cNvSpPr txBox="1"/>
            <p:nvPr/>
          </p:nvSpPr>
          <p:spPr>
            <a:xfrm>
              <a:off x="3078357" y="2797390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BE2DBB-040D-4EAD-AE7A-BAFDEA02BDD0}"/>
                </a:ext>
              </a:extLst>
            </p:cNvPr>
            <p:cNvSpPr txBox="1"/>
            <p:nvPr/>
          </p:nvSpPr>
          <p:spPr>
            <a:xfrm>
              <a:off x="4249631" y="2387163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A447C"/>
                  </a:solidFill>
                </a:rPr>
                <a:t>I</a:t>
              </a:r>
              <a:endParaRPr lang="en-IN" sz="3200" dirty="0">
                <a:solidFill>
                  <a:srgbClr val="FA447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E8ACB8-7ED7-4C63-897E-26246799C772}"/>
                </a:ext>
              </a:extLst>
            </p:cNvPr>
            <p:cNvSpPr txBox="1"/>
            <p:nvPr/>
          </p:nvSpPr>
          <p:spPr>
            <a:xfrm>
              <a:off x="707311" y="4450782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A447C"/>
                  </a:solidFill>
                </a:rPr>
                <a:t>I</a:t>
              </a:r>
              <a:endParaRPr lang="en-IN" sz="3200" dirty="0">
                <a:solidFill>
                  <a:srgbClr val="FA447C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3F4946-F19C-4155-BFDC-8CD5302E678D}"/>
                </a:ext>
              </a:extLst>
            </p:cNvPr>
            <p:cNvSpPr txBox="1"/>
            <p:nvPr/>
          </p:nvSpPr>
          <p:spPr>
            <a:xfrm>
              <a:off x="2344391" y="2329465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IN" sz="3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180E1E-88CC-4EA3-8867-D144979C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Gaussmeter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39907-E560-4675-90A8-1C3086D5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DFBC2-D76B-4197-906A-4CE039FA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3BD60-A978-4FB7-A8A2-8DAF9714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43</a:t>
            </a:fld>
            <a:endParaRPr lang="en-IN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FC9B6C6-046A-4130-9CF8-AD73C0423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27" y="1625145"/>
            <a:ext cx="2672010" cy="356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98DDA-DE9A-48E8-AA70-9A04D85EEEAC}"/>
              </a:ext>
            </a:extLst>
          </p:cNvPr>
          <p:cNvSpPr txBox="1"/>
          <p:nvPr/>
        </p:nvSpPr>
        <p:spPr>
          <a:xfrm>
            <a:off x="5352317" y="5293813"/>
            <a:ext cx="173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Gaussmeter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16F51-CCCD-4169-AA69-34CBB4F55979}"/>
              </a:ext>
            </a:extLst>
          </p:cNvPr>
          <p:cNvSpPr txBox="1"/>
          <p:nvPr/>
        </p:nvSpPr>
        <p:spPr>
          <a:xfrm>
            <a:off x="7105866" y="5359128"/>
            <a:ext cx="173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Probe</a:t>
            </a:r>
            <a:endParaRPr lang="en-IN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DAB1D4-0244-4060-B022-B4F20A3A253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219459" y="4637319"/>
            <a:ext cx="759839" cy="656494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A0EA48-E45E-4325-A366-B64FCE088D4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973008" y="4030829"/>
            <a:ext cx="163286" cy="1328299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977F04-25CA-44A5-B16D-DE0930571236}"/>
              </a:ext>
            </a:extLst>
          </p:cNvPr>
          <p:cNvSpPr txBox="1"/>
          <p:nvPr/>
        </p:nvSpPr>
        <p:spPr>
          <a:xfrm>
            <a:off x="912628" y="5755222"/>
            <a:ext cx="143728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Hall Effect</a:t>
            </a:r>
            <a:endParaRPr lang="en-IN"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9AC2A-2D62-415F-8CBF-F7C49EDE3F22}"/>
              </a:ext>
            </a:extLst>
          </p:cNvPr>
          <p:cNvSpPr txBox="1"/>
          <p:nvPr/>
        </p:nvSpPr>
        <p:spPr>
          <a:xfrm>
            <a:off x="0" y="800644"/>
            <a:ext cx="9144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sz="2400" dirty="0"/>
              <a:t>Gaussmeter is a static electronic magnetic field measurement device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9F4DFD-CE7B-41C5-A099-A8483A3E1697}"/>
              </a:ext>
            </a:extLst>
          </p:cNvPr>
          <p:cNvSpPr txBox="1"/>
          <p:nvPr/>
        </p:nvSpPr>
        <p:spPr>
          <a:xfrm>
            <a:off x="84131" y="2031095"/>
            <a:ext cx="582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300" dirty="0"/>
              <a:t>Probes used in Gaussmeter: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Axial Probe: Measures the magnetic field parallel to the probe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Transversal Probe: Measures the magnetic field perpendicular to the probe </a:t>
            </a:r>
          </a:p>
        </p:txBody>
      </p:sp>
    </p:spTree>
    <p:extLst>
      <p:ext uri="{BB962C8B-B14F-4D97-AF65-F5344CB8AC3E}">
        <p14:creationId xmlns:p14="http://schemas.microsoft.com/office/powerpoint/2010/main" val="3326688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7930-B1E0-434F-91CA-BCF744C3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Piezoelectric Simulation with multiple inputs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23644-DAEB-481B-A79C-5BE7E252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1350-C87E-4F1D-B65B-F5096893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82C0B-F4C1-4067-A30E-A37B0B9A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309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4DB9-FCD0-4487-9C78-D8B7918A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Probe Station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4C63A-A3D4-4B54-972A-6A5A91EC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8ED7B-A36D-4223-84CC-A477E793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87AAB-FC14-4582-B6B7-3BF6C9A5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45</a:t>
            </a:fld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9CCA39-380A-4343-98A2-BDE65D1E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64" y="1606053"/>
            <a:ext cx="4554136" cy="38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565AAB-C759-45CA-B15C-0E2EE5F413DB}"/>
              </a:ext>
            </a:extLst>
          </p:cNvPr>
          <p:cNvSpPr txBox="1"/>
          <p:nvPr/>
        </p:nvSpPr>
        <p:spPr>
          <a:xfrm>
            <a:off x="0" y="800644"/>
            <a:ext cx="9144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sz="2400" dirty="0"/>
              <a:t>Probe Station is used to find the electrical characterization of a sample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19D70-28AE-4329-AC2E-AA7B8C2B6728}"/>
              </a:ext>
            </a:extLst>
          </p:cNvPr>
          <p:cNvSpPr txBox="1"/>
          <p:nvPr/>
        </p:nvSpPr>
        <p:spPr>
          <a:xfrm>
            <a:off x="0" y="1912776"/>
            <a:ext cx="485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Wafer is placed on the chuck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Microscope to view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Micro-positioner to contact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Micro-positioner is connected to the SMU or power supply, for stimulus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02153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CF92-2DE5-4B21-966D-C36CFC03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Source Meter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8FCC-16E5-47A1-9798-4C21B65CD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02AD1-31D5-40BF-9E69-C31D95F3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56AD1-594B-4210-A0DF-5FDD41DF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46</a:t>
            </a:fld>
            <a:endParaRPr lang="en-IN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88E6CFD-F8BC-42AA-84DC-063F1B0A2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2948" r="6122" b="9388"/>
          <a:stretch/>
        </p:blipFill>
        <p:spPr>
          <a:xfrm>
            <a:off x="5631117" y="4236098"/>
            <a:ext cx="3425416" cy="2247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F7378-EFD6-4DF5-9D1C-33DBCC3B49EC}"/>
              </a:ext>
            </a:extLst>
          </p:cNvPr>
          <p:cNvSpPr txBox="1"/>
          <p:nvPr/>
        </p:nvSpPr>
        <p:spPr>
          <a:xfrm>
            <a:off x="3610947" y="6021927"/>
            <a:ext cx="192210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Keithley 2450 </a:t>
            </a:r>
            <a:endParaRPr lang="en-IN" sz="2400" dirty="0"/>
          </a:p>
        </p:txBody>
      </p:sp>
      <p:grpSp>
        <p:nvGrpSpPr>
          <p:cNvPr id="3077" name="Group 3076">
            <a:extLst>
              <a:ext uri="{FF2B5EF4-FFF2-40B4-BE49-F238E27FC236}">
                <a16:creationId xmlns:a16="http://schemas.microsoft.com/office/drawing/2014/main" id="{229BF322-2FF7-43E7-B868-DF2B9856A9AF}"/>
              </a:ext>
            </a:extLst>
          </p:cNvPr>
          <p:cNvGrpSpPr/>
          <p:nvPr/>
        </p:nvGrpSpPr>
        <p:grpSpPr>
          <a:xfrm>
            <a:off x="4880640" y="731130"/>
            <a:ext cx="4052401" cy="3448502"/>
            <a:chOff x="4880640" y="731130"/>
            <a:chExt cx="4052401" cy="34485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169DD6-DDDF-4BE7-A90C-A659A9AE35F6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7195C1-8C7B-4371-9166-2B9D0356299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93316B-606B-4C17-AD49-D6943AD1A366}"/>
                </a:ext>
              </a:extLst>
            </p:cNvPr>
            <p:cNvCxnSpPr>
              <a:cxnSpLocks/>
              <a:stCxn id="17" idx="1"/>
              <a:endCxn id="17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4519FC-53E0-4B21-9748-21B373C0421B}"/>
                    </a:ext>
                  </a:extLst>
                </p:cNvPr>
                <p:cNvSpPr txBox="1"/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4519FC-53E0-4B21-9748-21B373C04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29"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C3085B-17CD-41FB-979E-8072B073785E}"/>
                    </a:ext>
                  </a:extLst>
                </p:cNvPr>
                <p:cNvSpPr txBox="1"/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C3085B-17CD-41FB-979E-8072B0737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29" r="-4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023F12D-E085-436D-B29B-56AD7B7E45C9}"/>
                    </a:ext>
                  </a:extLst>
                </p:cNvPr>
                <p:cNvSpPr txBox="1"/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023F12D-E085-436D-B29B-56AD7B7E4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4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8F1B8-20FB-4220-BE2C-8009819454AF}"/>
                    </a:ext>
                  </a:extLst>
                </p:cNvPr>
                <p:cNvSpPr txBox="1"/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8F1B8-20FB-4220-BE2C-800981945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2" name="TextBox 3071">
                  <a:extLst>
                    <a:ext uri="{FF2B5EF4-FFF2-40B4-BE49-F238E27FC236}">
                      <a16:creationId xmlns:a16="http://schemas.microsoft.com/office/drawing/2014/main" id="{0360DC12-6FE9-4C84-8989-3A35F56CAF73}"/>
                    </a:ext>
                  </a:extLst>
                </p:cNvPr>
                <p:cNvSpPr txBox="1"/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072" name="TextBox 3071">
                  <a:extLst>
                    <a:ext uri="{FF2B5EF4-FFF2-40B4-BE49-F238E27FC236}">
                      <a16:creationId xmlns:a16="http://schemas.microsoft.com/office/drawing/2014/main" id="{0360DC12-6FE9-4C84-8989-3A35F56CA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48" r="-62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DFBB06-4A74-448F-A96C-C846732F4E07}"/>
                    </a:ext>
                  </a:extLst>
                </p:cNvPr>
                <p:cNvSpPr txBox="1"/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DFBB06-4A74-448F-A96C-C846732F4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blipFill>
                  <a:blip r:embed="rId8"/>
                  <a:stretch>
                    <a:fillRect r="-67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853B0D-C90C-4EE8-A996-68483F688FCD}"/>
                    </a:ext>
                  </a:extLst>
                </p:cNvPr>
                <p:cNvSpPr txBox="1"/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853B0D-C90C-4EE8-A996-68483F688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8EDC4E-368C-48EC-A7EA-CE7110CC9245}"/>
                    </a:ext>
                  </a:extLst>
                </p:cNvPr>
                <p:cNvSpPr txBox="1"/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8EDC4E-368C-48EC-A7EA-CE7110CC9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73" name="TextBox 3072">
            <a:extLst>
              <a:ext uri="{FF2B5EF4-FFF2-40B4-BE49-F238E27FC236}">
                <a16:creationId xmlns:a16="http://schemas.microsoft.com/office/drawing/2014/main" id="{0964168F-3BC5-4200-BB0B-77EF08478611}"/>
              </a:ext>
            </a:extLst>
          </p:cNvPr>
          <p:cNvSpPr txBox="1"/>
          <p:nvPr/>
        </p:nvSpPr>
        <p:spPr>
          <a:xfrm>
            <a:off x="11854" y="731130"/>
            <a:ext cx="4991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SMU can operate in four quadrants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Quadrant I and III are sourcing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I and V, same polarity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Delivers power to the load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Quadrant II and IV are sinking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I and V, different polarity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Dissipates power</a:t>
            </a:r>
            <a:endParaRPr lang="en-IN" sz="2400" dirty="0"/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07EE47D0-9FE4-4AC6-8B84-32786FA7C37A}"/>
              </a:ext>
            </a:extLst>
          </p:cNvPr>
          <p:cNvSpPr txBox="1"/>
          <p:nvPr/>
        </p:nvSpPr>
        <p:spPr>
          <a:xfrm>
            <a:off x="1048969" y="6021927"/>
            <a:ext cx="201686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Single Channel</a:t>
            </a:r>
            <a:endParaRPr lang="en-IN" sz="2400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9973417F-3DA5-4D6A-BD1D-721E2A150779}"/>
              </a:ext>
            </a:extLst>
          </p:cNvPr>
          <p:cNvSpPr txBox="1"/>
          <p:nvPr/>
        </p:nvSpPr>
        <p:spPr>
          <a:xfrm>
            <a:off x="0" y="4117854"/>
            <a:ext cx="5424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Voltage Range: 20mV to 200V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Current Range: 10nA to 1A</a:t>
            </a:r>
          </a:p>
        </p:txBody>
      </p:sp>
    </p:spTree>
    <p:extLst>
      <p:ext uri="{BB962C8B-B14F-4D97-AF65-F5344CB8AC3E}">
        <p14:creationId xmlns:p14="http://schemas.microsoft.com/office/powerpoint/2010/main" val="990844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F8A0-F98C-4750-9D3F-B68C0561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Power Supply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F951D-E30E-4BCC-854C-C16AA0A3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9466B-0028-43B6-A07D-E94F71B0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33DB6-EF9E-443C-9DE7-7FD3CB88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47</a:t>
            </a:fld>
            <a:endParaRPr lang="en-IN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B622A1-8ED3-416B-B5B4-8EB16EBF0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17007" r="1122" b="28708"/>
          <a:stretch/>
        </p:blipFill>
        <p:spPr>
          <a:xfrm>
            <a:off x="4329404" y="4497510"/>
            <a:ext cx="4683968" cy="1986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3203F9-CCE3-44B9-A7B7-528B3CD1A1EB}"/>
              </a:ext>
            </a:extLst>
          </p:cNvPr>
          <p:cNvSpPr txBox="1"/>
          <p:nvPr/>
        </p:nvSpPr>
        <p:spPr>
          <a:xfrm>
            <a:off x="853969" y="6022032"/>
            <a:ext cx="338701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Rohde &amp; Schwarz NGL202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95B5C-5A0D-4266-BC0B-29BA693D9BD3}"/>
              </a:ext>
            </a:extLst>
          </p:cNvPr>
          <p:cNvSpPr txBox="1"/>
          <p:nvPr/>
        </p:nvSpPr>
        <p:spPr>
          <a:xfrm>
            <a:off x="0" y="1141926"/>
            <a:ext cx="4880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Similar to SMU, Power Supply operates in four quadrants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Two Channel device, equivalent to two SMU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High precision source and sink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F3B96-03B1-4A10-9877-9669E89886E0}"/>
              </a:ext>
            </a:extLst>
          </p:cNvPr>
          <p:cNvGrpSpPr/>
          <p:nvPr/>
        </p:nvGrpSpPr>
        <p:grpSpPr>
          <a:xfrm>
            <a:off x="4880640" y="731130"/>
            <a:ext cx="4052401" cy="3448502"/>
            <a:chOff x="4880640" y="731130"/>
            <a:chExt cx="4052401" cy="34485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24CF43-3696-4E1F-88DB-CCFC90EB2058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7F7056-6E9A-4477-9F4B-1C9EF29800C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4D67FB-983F-40EE-895B-18912CEDAE8A}"/>
                </a:ext>
              </a:extLst>
            </p:cNvPr>
            <p:cNvCxnSpPr>
              <a:cxnSpLocks/>
              <a:stCxn id="12" idx="1"/>
              <a:endCxn id="12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7B5A-29BE-46EC-A645-5857572F34CB}"/>
                    </a:ext>
                  </a:extLst>
                </p:cNvPr>
                <p:cNvSpPr txBox="1"/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7B5A-29BE-46EC-A645-5857572F3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29"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BB86423-8F03-4212-B26E-9F99D9C4923D}"/>
                    </a:ext>
                  </a:extLst>
                </p:cNvPr>
                <p:cNvSpPr txBox="1"/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BB86423-8F03-4212-B26E-9F99D9C49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429" r="-4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51EF05-ECE1-4EDC-8D02-A1E45AD9B772}"/>
                    </a:ext>
                  </a:extLst>
                </p:cNvPr>
                <p:cNvSpPr txBox="1"/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51EF05-ECE1-4EDC-8D02-A1E45AD9B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4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13AF8E-E1A1-4AE7-952C-E2115FD0BEC5}"/>
                    </a:ext>
                  </a:extLst>
                </p:cNvPr>
                <p:cNvSpPr txBox="1"/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13AF8E-E1A1-4AE7-952C-E2115FD0B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1927D8-108A-4548-A53C-E56F80D85D32}"/>
                    </a:ext>
                  </a:extLst>
                </p:cNvPr>
                <p:cNvSpPr txBox="1"/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1927D8-108A-4548-A53C-E56F80D85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48" r="-62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93F810-2279-4423-87E8-70C4FBD5E20E}"/>
                    </a:ext>
                  </a:extLst>
                </p:cNvPr>
                <p:cNvSpPr txBox="1"/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93F810-2279-4423-87E8-70C4FBD5E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blipFill>
                  <a:blip r:embed="rId9"/>
                  <a:stretch>
                    <a:fillRect r="-67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F7873B-4692-4152-A883-1E9B75A1F1FA}"/>
                    </a:ext>
                  </a:extLst>
                </p:cNvPr>
                <p:cNvSpPr txBox="1"/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F7873B-4692-4152-A883-1E9B75A1F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5AB6EF-261E-4CAC-BAD0-B503219243A1}"/>
                    </a:ext>
                  </a:extLst>
                </p:cNvPr>
                <p:cNvSpPr txBox="1"/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5AB6EF-261E-4CAC-BAD0-B50321924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F80C2-2AE5-4A0F-8F7C-386B16C5517B}"/>
                  </a:ext>
                </a:extLst>
              </p:cNvPr>
              <p:cNvSpPr txBox="1"/>
              <p:nvPr/>
            </p:nvSpPr>
            <p:spPr>
              <a:xfrm>
                <a:off x="0" y="3726714"/>
                <a:ext cx="50949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Output Voltage per channel, 0 to 20V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Max. output current per channel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b="0" dirty="0"/>
                  <a:t>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≤6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400" dirty="0"/>
                  <a:t> output vol., 6A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&gt;6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400" dirty="0"/>
                  <a:t> output vol., 3A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F80C2-2AE5-4A0F-8F7C-386B16C55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6714"/>
                <a:ext cx="5094953" cy="1569660"/>
              </a:xfrm>
              <a:prstGeom prst="rect">
                <a:avLst/>
              </a:prstGeom>
              <a:blipFill>
                <a:blip r:embed="rId12"/>
                <a:stretch>
                  <a:fillRect l="-1555" t="-3101" r="-957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860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B75A-9705-413A-B874-29FD24F6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Electromagnet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927AF-0C33-4C47-BCFF-CBFB2666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3D42C-6F72-4A2E-B2C7-A5B887CB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36-D1B0-4FEA-B68E-5981DC7E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48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D8923-EA50-45B0-A23E-92D705378B8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3533255" y="857206"/>
            <a:ext cx="4974248" cy="2102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CD611395-525A-40DA-831E-0D2649294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1" y="857206"/>
            <a:ext cx="2804747" cy="21035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8BB180-2EE3-46D8-AC5F-BB77F9D2B200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44800" y="1735948"/>
            <a:ext cx="75291" cy="1359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42D948-1682-446B-B426-6C1A1D8C7AE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44800" y="1918801"/>
            <a:ext cx="904872" cy="1176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8A6717-B6BB-4643-A91E-7293CBA44F59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19368" y="1712413"/>
            <a:ext cx="543390" cy="1413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9C3769-AA80-4B63-96B8-2F9D124763B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755748" y="2115541"/>
            <a:ext cx="0" cy="979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123397-B6E4-4DB7-B486-4CBCE96BC740}"/>
              </a:ext>
            </a:extLst>
          </p:cNvPr>
          <p:cNvSpPr txBox="1"/>
          <p:nvPr/>
        </p:nvSpPr>
        <p:spPr>
          <a:xfrm>
            <a:off x="3850875" y="3095123"/>
            <a:ext cx="18097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Current </a:t>
            </a:r>
          </a:p>
          <a:p>
            <a:pPr algn="ctr"/>
            <a:r>
              <a:rPr lang="en-US" dirty="0"/>
              <a:t>Power Supply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54C08-7EDC-44BF-9FF3-1D95F425C6D1}"/>
              </a:ext>
            </a:extLst>
          </p:cNvPr>
          <p:cNvSpPr txBox="1"/>
          <p:nvPr/>
        </p:nvSpPr>
        <p:spPr>
          <a:xfrm>
            <a:off x="5802217" y="3095123"/>
            <a:ext cx="1485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Magnetic Coil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738D8-5948-4596-9BB9-5B2938CD8A48}"/>
              </a:ext>
            </a:extLst>
          </p:cNvPr>
          <p:cNvSpPr txBox="1"/>
          <p:nvPr/>
        </p:nvSpPr>
        <p:spPr>
          <a:xfrm>
            <a:off x="7368532" y="3125713"/>
            <a:ext cx="1388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 Probe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2E65D-53DF-4403-83E2-EEE3DABB3C67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65667" y="2185879"/>
            <a:ext cx="0" cy="909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53EA9D-4E07-4CA4-AB9C-7B605F0D6AE8}"/>
              </a:ext>
            </a:extLst>
          </p:cNvPr>
          <p:cNvSpPr txBox="1"/>
          <p:nvPr/>
        </p:nvSpPr>
        <p:spPr>
          <a:xfrm>
            <a:off x="1536678" y="3095123"/>
            <a:ext cx="8579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Chiller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293C8-FDCD-494E-801B-9E44BD8A832A}"/>
              </a:ext>
            </a:extLst>
          </p:cNvPr>
          <p:cNvSpPr txBox="1"/>
          <p:nvPr/>
        </p:nvSpPr>
        <p:spPr>
          <a:xfrm>
            <a:off x="175846" y="3713603"/>
            <a:ext cx="87923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Magnetic Coil:</a:t>
            </a:r>
            <a:r>
              <a:rPr lang="en-US" sz="2400" dirty="0"/>
              <a:t> When electric current is passed through the magnetic coils it generates a constant magnetic field </a:t>
            </a:r>
          </a:p>
          <a:p>
            <a:pPr algn="just"/>
            <a:r>
              <a:rPr lang="en-US" sz="2400" b="1" dirty="0"/>
              <a:t>Gauss Probe: </a:t>
            </a:r>
            <a:r>
              <a:rPr lang="en-US" sz="2400" dirty="0"/>
              <a:t>It is used to measure the magnetic field generated between the poles</a:t>
            </a:r>
          </a:p>
          <a:p>
            <a:pPr algn="just"/>
            <a:r>
              <a:rPr lang="en-US" sz="2400" b="1" dirty="0"/>
              <a:t>Constant Current Power Supply: </a:t>
            </a:r>
            <a:r>
              <a:rPr lang="en-US" sz="2400" dirty="0"/>
              <a:t>Provides a constant current to the magnetic coil</a:t>
            </a:r>
          </a:p>
          <a:p>
            <a:pPr algn="just"/>
            <a:r>
              <a:rPr lang="en-US" sz="2400" b="1" dirty="0"/>
              <a:t>Chiller: </a:t>
            </a:r>
            <a:r>
              <a:rPr lang="en-US" sz="2400" dirty="0"/>
              <a:t>Is required to reduces the temperature of the magnetic coil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826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E18C-28B6-4EC6-A55F-0E8488A5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Instrument: Magnetic Thermal Annealing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258A8-01A2-476C-A3D5-64EA8382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8F8D3-467B-438A-8FD7-05AF8045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10FAA-523F-4C8F-A58E-C952399F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49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16D55-1118-4D52-8658-565998A70F40}"/>
              </a:ext>
            </a:extLst>
          </p:cNvPr>
          <p:cNvSpPr txBox="1"/>
          <p:nvPr/>
        </p:nvSpPr>
        <p:spPr>
          <a:xfrm>
            <a:off x="32427" y="4234609"/>
            <a:ext cx="6040315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343434"/>
                </a:solidFill>
              </a:rPr>
              <a:t>Reorients the spin direction in the direction of the magnetic field, and passivates the dangling bond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293AB-D238-4719-8082-22740BF85BD4}"/>
              </a:ext>
            </a:extLst>
          </p:cNvPr>
          <p:cNvSpPr txBox="1"/>
          <p:nvPr/>
        </p:nvSpPr>
        <p:spPr>
          <a:xfrm>
            <a:off x="40881" y="3349035"/>
            <a:ext cx="604031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Enhances the magnetic property of magnetic materials</a:t>
            </a:r>
          </a:p>
        </p:txBody>
      </p:sp>
      <p:pic>
        <p:nvPicPr>
          <p:cNvPr id="8" name="Picture 7" descr="A picture containing wall, indoor, projector&#10;&#10;Description automatically generated">
            <a:extLst>
              <a:ext uri="{FF2B5EF4-FFF2-40B4-BE49-F238E27FC236}">
                <a16:creationId xmlns:a16="http://schemas.microsoft.com/office/drawing/2014/main" id="{078E7A25-E0E8-48E7-966C-B899D03B3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05" y="3788145"/>
            <a:ext cx="2681654" cy="2011241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85EBA50-6EEB-41E9-913F-C82D166B4D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287023" y="913840"/>
            <a:ext cx="3316165" cy="1961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9013B2-703F-4BEE-9046-30FA491C65B9}"/>
              </a:ext>
            </a:extLst>
          </p:cNvPr>
          <p:cNvSpPr txBox="1"/>
          <p:nvPr/>
        </p:nvSpPr>
        <p:spPr>
          <a:xfrm>
            <a:off x="1282312" y="2858863"/>
            <a:ext cx="143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Heater 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6E8DB-BED5-4AD2-B2E0-84B8FAB7C837}"/>
              </a:ext>
            </a:extLst>
          </p:cNvPr>
          <p:cNvSpPr txBox="1"/>
          <p:nvPr/>
        </p:nvSpPr>
        <p:spPr>
          <a:xfrm>
            <a:off x="6436670" y="5860872"/>
            <a:ext cx="232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DE8F8-9EEF-40D0-954D-5DFB66A4F3B0}"/>
              </a:ext>
            </a:extLst>
          </p:cNvPr>
          <p:cNvSpPr txBox="1"/>
          <p:nvPr/>
        </p:nvSpPr>
        <p:spPr>
          <a:xfrm>
            <a:off x="32427" y="5421685"/>
            <a:ext cx="603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of the sample is done in vacuum and the material MTA is made up of is not affected by the magnetic field</a:t>
            </a:r>
            <a:endParaRPr lang="en-IN" sz="2400" dirty="0"/>
          </a:p>
        </p:txBody>
      </p:sp>
      <p:pic>
        <p:nvPicPr>
          <p:cNvPr id="13" name="Picture 12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EBFBEC69-06C6-42EC-8FBA-C0A33CA06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26637" y="472987"/>
            <a:ext cx="2350225" cy="3133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7C08D7-5B28-48B9-A14D-3E23B01133D8}"/>
              </a:ext>
            </a:extLst>
          </p:cNvPr>
          <p:cNvSpPr txBox="1"/>
          <p:nvPr/>
        </p:nvSpPr>
        <p:spPr>
          <a:xfrm>
            <a:off x="4611603" y="545254"/>
            <a:ext cx="923330" cy="26476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2400" dirty="0"/>
              <a:t>Magnetic Thermal Annealing Setup</a:t>
            </a:r>
          </a:p>
        </p:txBody>
      </p:sp>
    </p:spTree>
    <p:extLst>
      <p:ext uri="{BB962C8B-B14F-4D97-AF65-F5344CB8AC3E}">
        <p14:creationId xmlns:p14="http://schemas.microsoft.com/office/powerpoint/2010/main" val="46284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ANN: Sequential Process and Optimizing Parameter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037FFD-DFD4-4635-AFAA-190AD7C8AEC3}"/>
              </a:ext>
            </a:extLst>
          </p:cNvPr>
          <p:cNvGrpSpPr/>
          <p:nvPr/>
        </p:nvGrpSpPr>
        <p:grpSpPr>
          <a:xfrm>
            <a:off x="5453762" y="861545"/>
            <a:ext cx="3121087" cy="2076138"/>
            <a:chOff x="4750613" y="878521"/>
            <a:chExt cx="3811310" cy="247547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9BB24A1-CD3B-4A59-B6FE-112D9EFA5AC2}"/>
                </a:ext>
              </a:extLst>
            </p:cNvPr>
            <p:cNvSpPr/>
            <p:nvPr/>
          </p:nvSpPr>
          <p:spPr>
            <a:xfrm>
              <a:off x="5532835" y="878521"/>
              <a:ext cx="2538145" cy="24754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160675-B104-42C4-8A3B-119A3F455FD7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750613" y="2110288"/>
              <a:ext cx="782222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A038D5D-2E33-4219-B73A-2A3B9E98A908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750613" y="1241047"/>
              <a:ext cx="11539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3DB7C7B-6728-4A73-AF0B-3FE33A6FC2E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4750613" y="2985501"/>
              <a:ext cx="1153925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B9BB3E-DC14-4374-9662-391E906B2989}"/>
                    </a:ext>
                  </a:extLst>
                </p:cNvPr>
                <p:cNvSpPr/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135A67-6A7A-4609-9B73-E85813DAF9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E35F43-5790-4485-9A40-E3350D000D93}"/>
                </a:ext>
              </a:extLst>
            </p:cNvPr>
            <p:cNvGrpSpPr/>
            <p:nvPr/>
          </p:nvGrpSpPr>
          <p:grpSpPr>
            <a:xfrm>
              <a:off x="7169935" y="1877701"/>
              <a:ext cx="609766" cy="498315"/>
              <a:chOff x="6765352" y="1681370"/>
              <a:chExt cx="674772" cy="55143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CDE491-6680-498B-98AA-E93BC5D1A304}"/>
                  </a:ext>
                </a:extLst>
              </p:cNvPr>
              <p:cNvSpPr/>
              <p:nvPr/>
            </p:nvSpPr>
            <p:spPr>
              <a:xfrm>
                <a:off x="6765352" y="1681370"/>
                <a:ext cx="674772" cy="551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 124">
                <a:extLst>
                  <a:ext uri="{FF2B5EF4-FFF2-40B4-BE49-F238E27FC236}">
                    <a16:creationId xmlns:a16="http://schemas.microsoft.com/office/drawing/2014/main" id="{E1374ADD-2FEB-4E95-B662-BB84677D0689}"/>
                  </a:ext>
                </a:extLst>
              </p:cNvPr>
              <p:cNvSpPr/>
              <p:nvPr/>
            </p:nvSpPr>
            <p:spPr>
              <a:xfrm>
                <a:off x="6845337" y="1822495"/>
                <a:ext cx="510440" cy="289672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8495D6-4584-469C-BAE5-070132C47A27}"/>
                </a:ext>
              </a:extLst>
            </p:cNvPr>
            <p:cNvSpPr/>
            <p:nvPr/>
          </p:nvSpPr>
          <p:spPr>
            <a:xfrm>
              <a:off x="6281333" y="1160486"/>
              <a:ext cx="314913" cy="3449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D1963A-D239-4B11-8728-5C6232CAE42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>
              <a:off x="5904538" y="1241047"/>
              <a:ext cx="236207" cy="636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15F7BB-5257-4174-9518-D69B0BB08613}"/>
                </a:ext>
              </a:extLst>
            </p:cNvPr>
            <p:cNvCxnSpPr>
              <a:cxnSpLocks/>
              <a:stCxn id="7" idx="2"/>
              <a:endCxn id="11" idx="1"/>
            </p:cNvCxnSpPr>
            <p:nvPr/>
          </p:nvCxnSpPr>
          <p:spPr>
            <a:xfrm>
              <a:off x="5532835" y="2116261"/>
              <a:ext cx="607910" cy="448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5AE957-E720-480E-8F18-00347A6C5EA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5904538" y="2359305"/>
              <a:ext cx="236207" cy="63216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293B81-BB60-4B7A-B996-70C56357A6BF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6438790" y="1505444"/>
              <a:ext cx="6838" cy="3661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74A6BB-1040-4684-A61A-9BB29442602C}"/>
                </a:ext>
              </a:extLst>
            </p:cNvPr>
            <p:cNvCxnSpPr>
              <a:cxnSpLocks/>
              <a:stCxn id="11" idx="3"/>
              <a:endCxn id="20" idx="1"/>
            </p:cNvCxnSpPr>
            <p:nvPr/>
          </p:nvCxnSpPr>
          <p:spPr>
            <a:xfrm>
              <a:off x="6750511" y="2120745"/>
              <a:ext cx="419424" cy="611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B51EBE-2BDC-40BE-A51C-595C38199A9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79701" y="2126859"/>
              <a:ext cx="782222" cy="9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435305" y="1579127"/>
            <a:ext cx="4479324" cy="1785977"/>
            <a:chOff x="292688" y="3486819"/>
            <a:chExt cx="4200290" cy="1566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430645" y="3604831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45" y="3604831"/>
                  <a:ext cx="32304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285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9AFABE-EAC8-4F8B-8EBF-6298B9FDD963}"/>
                    </a:ext>
                  </a:extLst>
                </p:cNvPr>
                <p:cNvSpPr txBox="1"/>
                <p:nvPr/>
              </p:nvSpPr>
              <p:spPr>
                <a:xfrm>
                  <a:off x="292688" y="4066496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9AFABE-EAC8-4F8B-8EBF-6298B9FDD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88" y="4066496"/>
                  <a:ext cx="32304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357" r="-285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665685-B17B-4D88-8430-F87783FBE9DF}"/>
                    </a:ext>
                  </a:extLst>
                </p:cNvPr>
                <p:cNvSpPr txBox="1"/>
                <p:nvPr/>
              </p:nvSpPr>
              <p:spPr>
                <a:xfrm>
                  <a:off x="454209" y="4592087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665685-B17B-4D88-8430-F87783FBE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09" y="4592087"/>
                  <a:ext cx="32304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357" r="-285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34967" y="4169122"/>
                  <a:ext cx="245801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967" y="4169122"/>
                  <a:ext cx="2458011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61066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609" r="-22609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140380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204644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4F6E47-6520-425E-995B-1A3FB7CD3241}"/>
              </a:ext>
            </a:extLst>
          </p:cNvPr>
          <p:cNvSpPr txBox="1"/>
          <p:nvPr/>
        </p:nvSpPr>
        <p:spPr>
          <a:xfrm>
            <a:off x="3315866" y="3105693"/>
            <a:ext cx="559836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Optimizing parameter</a:t>
            </a:r>
            <a:r>
              <a:rPr lang="en-US" sz="2400" dirty="0"/>
              <a:t>: Weights and Biases</a:t>
            </a:r>
            <a:endParaRPr lang="en-IN" sz="24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5865CF-BBFB-4600-8623-36E9C27469DD}"/>
              </a:ext>
            </a:extLst>
          </p:cNvPr>
          <p:cNvSpPr/>
          <p:nvPr/>
        </p:nvSpPr>
        <p:spPr>
          <a:xfrm>
            <a:off x="4198775" y="3863264"/>
            <a:ext cx="580499" cy="594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8465FB-6AF2-4F60-AA77-946AA8C94A53}"/>
              </a:ext>
            </a:extLst>
          </p:cNvPr>
          <p:cNvSpPr/>
          <p:nvPr/>
        </p:nvSpPr>
        <p:spPr>
          <a:xfrm>
            <a:off x="5818714" y="3860199"/>
            <a:ext cx="580499" cy="594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029063-A7D3-4721-B274-FF6FF9FA6417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 flipV="1">
            <a:off x="4779274" y="4157332"/>
            <a:ext cx="1039440" cy="30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90DBB3-26A4-402D-AE3D-D100F82700DD}"/>
                  </a:ext>
                </a:extLst>
              </p:cNvPr>
              <p:cNvSpPr txBox="1"/>
              <p:nvPr/>
            </p:nvSpPr>
            <p:spPr>
              <a:xfrm>
                <a:off x="4865766" y="4183131"/>
                <a:ext cx="7052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IN" sz="2400" b="1" i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90DBB3-26A4-402D-AE3D-D100F8270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766" y="4183131"/>
                <a:ext cx="70527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284B23A-F718-4AF6-A53E-4049447C57BF}"/>
              </a:ext>
            </a:extLst>
          </p:cNvPr>
          <p:cNvSpPr txBox="1"/>
          <p:nvPr/>
        </p:nvSpPr>
        <p:spPr>
          <a:xfrm>
            <a:off x="4639373" y="4983413"/>
            <a:ext cx="109855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</a:t>
            </a:r>
            <a:endParaRPr lang="en-IN" sz="2400" dirty="0"/>
          </a:p>
        </p:txBody>
      </p:sp>
      <p:sp>
        <p:nvSpPr>
          <p:cNvPr id="58" name="Arrow: Up 57">
            <a:extLst>
              <a:ext uri="{FF2B5EF4-FFF2-40B4-BE49-F238E27FC236}">
                <a16:creationId xmlns:a16="http://schemas.microsoft.com/office/drawing/2014/main" id="{7A1F8160-56D9-4F02-8B44-939A2BA3A25A}"/>
              </a:ext>
            </a:extLst>
          </p:cNvPr>
          <p:cNvSpPr/>
          <p:nvPr/>
        </p:nvSpPr>
        <p:spPr>
          <a:xfrm>
            <a:off x="5078305" y="4582295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51028E-304D-485A-BAA6-96E7A9030FD5}"/>
              </a:ext>
            </a:extLst>
          </p:cNvPr>
          <p:cNvSpPr/>
          <p:nvPr/>
        </p:nvSpPr>
        <p:spPr>
          <a:xfrm>
            <a:off x="5973222" y="3980348"/>
            <a:ext cx="295207" cy="3539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60" name="Arrow: Up 59">
            <a:extLst>
              <a:ext uri="{FF2B5EF4-FFF2-40B4-BE49-F238E27FC236}">
                <a16:creationId xmlns:a16="http://schemas.microsoft.com/office/drawing/2014/main" id="{4925FD28-3165-4CEB-BBD3-A6710FF548E8}"/>
              </a:ext>
            </a:extLst>
          </p:cNvPr>
          <p:cNvSpPr/>
          <p:nvPr/>
        </p:nvSpPr>
        <p:spPr>
          <a:xfrm rot="16200000">
            <a:off x="6475447" y="3862411"/>
            <a:ext cx="256910" cy="5898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E299E4-50D8-4F8F-9EB4-48A09D7C4DC5}"/>
              </a:ext>
            </a:extLst>
          </p:cNvPr>
          <p:cNvSpPr txBox="1"/>
          <p:nvPr/>
        </p:nvSpPr>
        <p:spPr>
          <a:xfrm>
            <a:off x="6991785" y="3912081"/>
            <a:ext cx="109855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</a:t>
            </a:r>
            <a:endParaRPr lang="en-IN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3008F1-1552-4A3A-AB98-E4B20E599D49}"/>
              </a:ext>
            </a:extLst>
          </p:cNvPr>
          <p:cNvSpPr txBox="1"/>
          <p:nvPr/>
        </p:nvSpPr>
        <p:spPr>
          <a:xfrm>
            <a:off x="4403773" y="5547580"/>
            <a:ext cx="1566503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Strength of the edges</a:t>
            </a:r>
            <a:endParaRPr lang="en-IN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722F2F-97D5-4985-BC8B-FFD21F4EB967}"/>
              </a:ext>
            </a:extLst>
          </p:cNvPr>
          <p:cNvSpPr txBox="1"/>
          <p:nvPr/>
        </p:nvSpPr>
        <p:spPr>
          <a:xfrm>
            <a:off x="6827706" y="4462287"/>
            <a:ext cx="1401657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Sets the activation function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82251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50</a:t>
            </a:fld>
            <a:endParaRPr lang="en-IN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78B0F5-3A85-4628-B277-4E48D6B7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253"/>
            <a:ext cx="5253134" cy="296147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8B0AD6-B150-448D-B671-75E2B496B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4702956"/>
            <a:ext cx="7445829" cy="17806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994899E-4CF6-4812-BC1C-B9913772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7628" y="1016730"/>
            <a:ext cx="3846371" cy="25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6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616514-2476-4CD4-AD70-4E58F5C9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65"/>
            <a:ext cx="9144000" cy="284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CFF5B-C038-43C1-8451-C5496DD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BA4-351B-469F-95F8-C3461F9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7C114-3B00-4D79-A719-43918319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80F16-F1DF-439D-9A90-819B0CFE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51</a:t>
            </a:fld>
            <a:endParaRPr lang="en-IN" dirty="0"/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4449EA-5D45-47C8-9181-B52244DD3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" y="3175496"/>
            <a:ext cx="4590792" cy="3046326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3E1D341-A035-4D95-BF9D-4EAC7576F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37" y="3381158"/>
            <a:ext cx="4388450" cy="28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77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70E-C002-4F1D-ADEF-1132B8DF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Co-Polymer Lithography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4D0B8-68AB-4ECD-8B55-A35B1F1B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D7800-AE95-4E13-B151-5A70B585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50335-B2C8-46BA-B745-6B76B318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323A6-DF26-4240-954C-0D2C8E5B8FCA}"/>
              </a:ext>
            </a:extLst>
          </p:cNvPr>
          <p:cNvSpPr txBox="1"/>
          <p:nvPr/>
        </p:nvSpPr>
        <p:spPr>
          <a:xfrm>
            <a:off x="233265" y="1035698"/>
            <a:ext cx="5225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Sub 10nm 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Directed self-assembly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Bottom up approach</a:t>
            </a:r>
          </a:p>
        </p:txBody>
      </p:sp>
    </p:spTree>
    <p:extLst>
      <p:ext uri="{BB962C8B-B14F-4D97-AF65-F5344CB8AC3E}">
        <p14:creationId xmlns:p14="http://schemas.microsoft.com/office/powerpoint/2010/main" val="230471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8532-36CD-4A98-89D2-D62F0F65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EB Lithography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C71E6-7FF4-4A43-A3D5-1245B0FF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5C1C6-C913-476C-90E6-F480E518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D8985-7535-4934-9D57-83BCB5C5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703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0A83-D0DF-41B0-A5AB-DE01D912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Contents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D3743-83B0-4F09-93E8-CF47D5B6B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4156B-8F3E-4411-8CFD-C9C8B595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A1098-4EC6-4F15-9F92-70971D12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54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3C4BD-4ABA-4B57-8A06-D210DC131D6C}"/>
              </a:ext>
            </a:extLst>
          </p:cNvPr>
          <p:cNvSpPr txBox="1"/>
          <p:nvPr/>
        </p:nvSpPr>
        <p:spPr>
          <a:xfrm>
            <a:off x="419878" y="1194318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experimental apparatus learned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results of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Electron Beam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Piezoelectric simulation for multiple inputs</a:t>
            </a:r>
          </a:p>
        </p:txBody>
      </p:sp>
    </p:spTree>
    <p:extLst>
      <p:ext uri="{BB962C8B-B14F-4D97-AF65-F5344CB8AC3E}">
        <p14:creationId xmlns:p14="http://schemas.microsoft.com/office/powerpoint/2010/main" val="3335705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96E5-546F-486F-8DA7-202E9E8C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Slides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CE2EB-DF72-46F9-B6EB-AB75917F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B57D9-C5AF-424D-92C6-A79526CB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D6E61-C47A-4265-B827-AD883ECA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55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9617-6EE5-4683-B372-3E507E9EED68}"/>
              </a:ext>
            </a:extLst>
          </p:cNvPr>
          <p:cNvSpPr txBox="1"/>
          <p:nvPr/>
        </p:nvSpPr>
        <p:spPr>
          <a:xfrm>
            <a:off x="270588" y="888023"/>
            <a:ext cx="843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0" dirty="0">
                <a:effectLst/>
                <a:latin typeface="Calibri" panose="020F0502020204030204" pitchFamily="34" charset="0"/>
              </a:rPr>
              <a:t>Oscilloscope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VSM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 Characteristics of diode, resistance, transistor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Bar-magnet curve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57566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7955-0886-4B85-A708-5618E066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80291-350A-49EE-8C83-4EB39E5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42A79-1748-4ED8-B0B4-E118CA1B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1A547-9EF7-4BE9-B6D8-0E119B2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403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90CFB1B1-362D-46DF-A069-787982E9D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3296621" y="4060129"/>
            <a:ext cx="3020201" cy="2423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F6806-6C72-4516-9542-6579AD1A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8EC8C-5BC1-4B65-9986-DED9D662E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5AAD6-CE66-47C0-BFEA-06B3D188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9486A-657E-4E59-92C6-0A306248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57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90D8D3-209E-4360-984D-B1221B786BA3}"/>
              </a:ext>
            </a:extLst>
          </p:cNvPr>
          <p:cNvGrpSpPr/>
          <p:nvPr/>
        </p:nvGrpSpPr>
        <p:grpSpPr>
          <a:xfrm>
            <a:off x="536154" y="1021471"/>
            <a:ext cx="2060586" cy="498872"/>
            <a:chOff x="785254" y="5240322"/>
            <a:chExt cx="2060586" cy="4988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C46041-D6EE-4244-8FFA-4B396B22CB82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730D39-763C-46D6-86A9-B93E781EE65B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 124">
                <a:extLst>
                  <a:ext uri="{FF2B5EF4-FFF2-40B4-BE49-F238E27FC236}">
                    <a16:creationId xmlns:a16="http://schemas.microsoft.com/office/drawing/2014/main" id="{932C662E-F082-40B6-991A-834FFF7A0834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BD58CC5-7937-4A9B-B15E-602D0718AC31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877AA0-E9D4-461C-BBC5-E7B4922A65D0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E68BEC-6B81-4131-857C-E4037FEFC0DA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E68BEC-6B81-4131-857C-E4037FEFC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724" r="-22414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Google Shape;474;p27">
            <a:extLst>
              <a:ext uri="{FF2B5EF4-FFF2-40B4-BE49-F238E27FC236}">
                <a16:creationId xmlns:a16="http://schemas.microsoft.com/office/drawing/2014/main" id="{A896D597-A9E0-4725-882D-3C7ADC92F6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84" y="1719197"/>
            <a:ext cx="2785122" cy="125794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BA931D-22A4-4DF7-944E-206E35B29CB1}"/>
              </a:ext>
            </a:extLst>
          </p:cNvPr>
          <p:cNvSpPr txBox="1"/>
          <p:nvPr/>
        </p:nvSpPr>
        <p:spPr>
          <a:xfrm>
            <a:off x="398325" y="3258578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Inspired from biological neuron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FAD65C-7409-4449-B9EC-8A794FD8711D}"/>
              </a:ext>
            </a:extLst>
          </p:cNvPr>
          <p:cNvSpPr txBox="1"/>
          <p:nvPr/>
        </p:nvSpPr>
        <p:spPr>
          <a:xfrm>
            <a:off x="33232" y="4132026"/>
            <a:ext cx="31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Neurons won’t fire until a threshold is reached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1C6D-6CC0-4C9E-85C3-4C7AD0A6404D}"/>
              </a:ext>
            </a:extLst>
          </p:cNvPr>
          <p:cNvSpPr txBox="1"/>
          <p:nvPr/>
        </p:nvSpPr>
        <p:spPr>
          <a:xfrm>
            <a:off x="237100" y="5471792"/>
            <a:ext cx="259959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 Function</a:t>
            </a:r>
            <a:endParaRPr lang="en-IN" sz="2400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2CA0C0E9-3F0C-4047-9C1A-C51259556B36}"/>
              </a:ext>
            </a:extLst>
          </p:cNvPr>
          <p:cNvSpPr/>
          <p:nvPr/>
        </p:nvSpPr>
        <p:spPr>
          <a:xfrm>
            <a:off x="1431076" y="4922145"/>
            <a:ext cx="271758" cy="3916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0F3AA2C7-4540-4D21-820C-E724CBC4B6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6541" r="8205" b="5283"/>
          <a:stretch/>
        </p:blipFill>
        <p:spPr>
          <a:xfrm>
            <a:off x="3043497" y="728694"/>
            <a:ext cx="2886023" cy="2283233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FFB50B51-ADCF-4847-ACC1-115E9054CF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4239" r="8204" b="5120"/>
          <a:stretch/>
        </p:blipFill>
        <p:spPr>
          <a:xfrm>
            <a:off x="6110374" y="630842"/>
            <a:ext cx="2923356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849F37-3D85-4204-A2D8-9918EC95CEF1}"/>
                  </a:ext>
                </a:extLst>
              </p:cNvPr>
              <p:cNvSpPr txBox="1"/>
              <p:nvPr/>
            </p:nvSpPr>
            <p:spPr>
              <a:xfrm>
                <a:off x="3186110" y="2967095"/>
                <a:ext cx="2654853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849F37-3D85-4204-A2D8-9918EC95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110" y="2967095"/>
                <a:ext cx="2654853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2A3872-747B-41D3-97BF-FE124F06CFCB}"/>
                  </a:ext>
                </a:extLst>
              </p:cNvPr>
              <p:cNvSpPr txBox="1"/>
              <p:nvPr/>
            </p:nvSpPr>
            <p:spPr>
              <a:xfrm>
                <a:off x="5995178" y="3078813"/>
                <a:ext cx="31537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𝑒𝑙𝑠𝑒𝑤h𝑒𝑟𝑒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2A3872-747B-41D3-97BF-FE124F06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78" y="3078813"/>
                <a:ext cx="315374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A055B77-813E-435D-8BFE-06887A9CCD71}"/>
              </a:ext>
            </a:extLst>
          </p:cNvPr>
          <p:cNvSpPr txBox="1"/>
          <p:nvPr/>
        </p:nvSpPr>
        <p:spPr>
          <a:xfrm>
            <a:off x="6477132" y="4797090"/>
            <a:ext cx="25099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Threshold is set by the bias term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24349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58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FF92-C5CA-4E49-8EEE-11BC00CE48D3}"/>
              </a:ext>
            </a:extLst>
          </p:cNvPr>
          <p:cNvSpPr txBox="1"/>
          <p:nvPr/>
        </p:nvSpPr>
        <p:spPr>
          <a:xfrm>
            <a:off x="251927" y="888023"/>
            <a:ext cx="85561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Motivation Slide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 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Piezoelectric simulation with 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Explanation on magnetic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Atomic Force Microscopy (Piezo and magnetic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 more general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Learn measurement apparatus and LabView</a:t>
            </a:r>
          </a:p>
        </p:txBody>
      </p:sp>
    </p:spTree>
    <p:extLst>
      <p:ext uri="{BB962C8B-B14F-4D97-AF65-F5344CB8AC3E}">
        <p14:creationId xmlns:p14="http://schemas.microsoft.com/office/powerpoint/2010/main" val="1538207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 descr="Diagram, schematic&#10;&#10;Description automatically generated">
            <a:extLst>
              <a:ext uri="{FF2B5EF4-FFF2-40B4-BE49-F238E27FC236}">
                <a16:creationId xmlns:a16="http://schemas.microsoft.com/office/drawing/2014/main" id="{DA70549E-933B-415A-A99A-953F1FE4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43" y="5078149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93487-E398-4C4E-ADEF-4640646F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applied along in-plane hard axis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2ADF3-A749-42B9-9A37-999EC147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C99A9-BE27-4CD8-8CF1-DF39BD4E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F89BD-1050-434E-AFB6-BD52016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59</a:t>
            </a:fld>
            <a:endParaRPr lang="en-IN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54A92B-A827-489E-B4C3-60E7FE9B3F7C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25F734-21D5-4830-85D4-4C9276B58CA7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C9C293-16F0-4CF3-A9B4-8387CD8B3C81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D84A2F7-F069-408D-94E5-71D265FB276A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4F247B-3731-45AB-97A9-42B7E8053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F6F873-4C05-47E4-86C0-E094B4E9AF63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393079-3294-4300-A89B-4C116E331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C52C74-E208-47F4-9DF0-2C2FB9BD3DD9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1C537D-771F-4F01-BB05-B5499EE869A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4F1D57-5F4B-4CD9-9173-E9DB3898390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074B37-3761-4E64-9738-8CA7212F53E6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53B206-92B2-4120-A3E9-81525087FE0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7B46419-281C-4976-926E-62DB10FE3A89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45E08-276C-4D39-B94E-115D92855FC9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79B28A-DB9E-471E-B8F7-1D7FC29D1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C626C7-D5D4-430F-94E6-78ACAD499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A079F2-B0D0-4A42-A9A9-A5F0A7D9E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54766A-5899-47DB-BC07-8D365FFB541E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E18794-4621-4949-B0CA-84917DE3D974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6AA451-F469-42AD-AE9A-3E6DD88D5F46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19C3109-0F51-4BB3-9A4D-ECCF72C38582}"/>
              </a:ext>
            </a:extLst>
          </p:cNvPr>
          <p:cNvSpPr/>
          <p:nvPr/>
        </p:nvSpPr>
        <p:spPr>
          <a:xfrm>
            <a:off x="6375856" y="389538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0D20B6-412E-4B92-9B6A-9047C9278FA2}"/>
              </a:ext>
            </a:extLst>
          </p:cNvPr>
          <p:cNvGrpSpPr/>
          <p:nvPr/>
        </p:nvGrpSpPr>
        <p:grpSpPr>
          <a:xfrm>
            <a:off x="0" y="3175244"/>
            <a:ext cx="5840963" cy="3216765"/>
            <a:chOff x="0" y="2774023"/>
            <a:chExt cx="6449662" cy="355199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45183E-4CAC-47B4-BB04-D62BBF606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7" t="4057" r="7549"/>
            <a:stretch/>
          </p:blipFill>
          <p:spPr>
            <a:xfrm>
              <a:off x="0" y="2774023"/>
              <a:ext cx="6449662" cy="3551991"/>
            </a:xfrm>
            <a:prstGeom prst="rect">
              <a:avLst/>
            </a:prstGeom>
          </p:spPr>
        </p:pic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E0E14AFB-8B34-4CFB-921E-BF70317B3DA7}"/>
                </a:ext>
              </a:extLst>
            </p:cNvPr>
            <p:cNvSpPr/>
            <p:nvPr/>
          </p:nvSpPr>
          <p:spPr>
            <a:xfrm>
              <a:off x="391885" y="382451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75A8C62D-5BFE-41DD-A352-CC2E3E8A1E2D}"/>
                </a:ext>
              </a:extLst>
            </p:cNvPr>
            <p:cNvSpPr/>
            <p:nvPr/>
          </p:nvSpPr>
          <p:spPr>
            <a:xfrm rot="5400000">
              <a:off x="3380790" y="5396717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Arrow: Up 37">
              <a:extLst>
                <a:ext uri="{FF2B5EF4-FFF2-40B4-BE49-F238E27FC236}">
                  <a16:creationId xmlns:a16="http://schemas.microsoft.com/office/drawing/2014/main" id="{56BB5A26-BCE9-48E7-9FC8-CE2231C18493}"/>
                </a:ext>
              </a:extLst>
            </p:cNvPr>
            <p:cNvSpPr/>
            <p:nvPr/>
          </p:nvSpPr>
          <p:spPr>
            <a:xfrm rot="1793185">
              <a:off x="1898095" y="457123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Arrow: Up 38">
              <a:extLst>
                <a:ext uri="{FF2B5EF4-FFF2-40B4-BE49-F238E27FC236}">
                  <a16:creationId xmlns:a16="http://schemas.microsoft.com/office/drawing/2014/main" id="{E780BD5C-083B-4192-878F-1BDECFBAC51A}"/>
                </a:ext>
              </a:extLst>
            </p:cNvPr>
            <p:cNvSpPr/>
            <p:nvPr/>
          </p:nvSpPr>
          <p:spPr>
            <a:xfrm rot="10800000">
              <a:off x="6176619" y="3889825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294FF2BE-5D26-466A-8A35-2B84718ED152}"/>
                </a:ext>
              </a:extLst>
            </p:cNvPr>
            <p:cNvSpPr/>
            <p:nvPr/>
          </p:nvSpPr>
          <p:spPr>
            <a:xfrm rot="8288394">
              <a:off x="4794349" y="457123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5" name="Arrow: Up 64">
            <a:extLst>
              <a:ext uri="{FF2B5EF4-FFF2-40B4-BE49-F238E27FC236}">
                <a16:creationId xmlns:a16="http://schemas.microsoft.com/office/drawing/2014/main" id="{E3E500AF-C49B-43B9-AA1A-BB3F55D28AF0}"/>
              </a:ext>
            </a:extLst>
          </p:cNvPr>
          <p:cNvSpPr/>
          <p:nvPr/>
        </p:nvSpPr>
        <p:spPr>
          <a:xfrm>
            <a:off x="6616897" y="4266720"/>
            <a:ext cx="246616" cy="480249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C89B48C-F3E6-497E-81F8-6482932A891D}"/>
              </a:ext>
            </a:extLst>
          </p:cNvPr>
          <p:cNvSpPr/>
          <p:nvPr/>
        </p:nvSpPr>
        <p:spPr>
          <a:xfrm>
            <a:off x="7862534" y="389182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F2E7BD4E-A18A-422D-A779-199FD27F9C65}"/>
              </a:ext>
            </a:extLst>
          </p:cNvPr>
          <p:cNvSpPr/>
          <p:nvPr/>
        </p:nvSpPr>
        <p:spPr>
          <a:xfrm rot="10800000">
            <a:off x="8087576" y="4321846"/>
            <a:ext cx="260660" cy="507598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/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/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/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DE4A1A8F-131C-4D64-98B0-1755482BE8FF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Y-axis</a:t>
            </a:r>
          </a:p>
        </p:txBody>
      </p:sp>
    </p:spTree>
    <p:extLst>
      <p:ext uri="{BB962C8B-B14F-4D97-AF65-F5344CB8AC3E}">
        <p14:creationId xmlns:p14="http://schemas.microsoft.com/office/powerpoint/2010/main" val="394860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6E89-ECB0-4A44-B0D9-FDD6D7D5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ANN: Two Phase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54688-7F46-4DBA-92EA-021E7801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81360-5983-42AA-88B7-62708636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143BD-6E58-4BC8-8DF3-DED58914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B89DC-AD63-48CE-B405-839E7B63E699}"/>
              </a:ext>
            </a:extLst>
          </p:cNvPr>
          <p:cNvSpPr txBox="1"/>
          <p:nvPr/>
        </p:nvSpPr>
        <p:spPr>
          <a:xfrm>
            <a:off x="63185" y="833567"/>
            <a:ext cx="190485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8C9E8-34C4-4167-94C2-65438740E834}"/>
              </a:ext>
            </a:extLst>
          </p:cNvPr>
          <p:cNvSpPr txBox="1"/>
          <p:nvPr/>
        </p:nvSpPr>
        <p:spPr>
          <a:xfrm>
            <a:off x="63185" y="4068104"/>
            <a:ext cx="190485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Evaluation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64D8FCA-576F-4544-8CF3-E36CCFCFE1A0}"/>
              </a:ext>
            </a:extLst>
          </p:cNvPr>
          <p:cNvSpPr/>
          <p:nvPr/>
        </p:nvSpPr>
        <p:spPr>
          <a:xfrm>
            <a:off x="832757" y="3119425"/>
            <a:ext cx="391886" cy="793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0AB9B6A-0EF9-4B78-86B5-2B9EDC9179E9}"/>
              </a:ext>
            </a:extLst>
          </p:cNvPr>
          <p:cNvGrpSpPr/>
          <p:nvPr/>
        </p:nvGrpSpPr>
        <p:grpSpPr>
          <a:xfrm>
            <a:off x="4746185" y="816506"/>
            <a:ext cx="4397815" cy="2701127"/>
            <a:chOff x="3695506" y="2235736"/>
            <a:chExt cx="4397815" cy="27817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8BDA9B-9A7C-442B-B198-2C36AF9D201F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933CEA-2BFB-41CE-BC4D-840073A2488A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783C66-29D6-4D9E-A240-BEF551147377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8BBAA5B-0FE1-40E9-920B-0F53186ADDE4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7EEAC1-9C7C-40EB-B1F1-4A3C5C85C312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F3A2D3B-8A17-4B54-B5B7-E164A86FEED1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8BB34D-D8E6-4596-A8E5-3DD9D3006339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950E47-6BF5-4FF0-8A99-6808FA7154F7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394EED-CCE2-44F4-8D13-08F17DB73947}"/>
                </a:ext>
              </a:extLst>
            </p:cNvPr>
            <p:cNvCxnSpPr>
              <a:cxnSpLocks/>
              <a:stCxn id="32" idx="6"/>
              <a:endCxn id="6" idx="1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045FAE-65B9-42A9-B1CC-B30C290FE363}"/>
                </a:ext>
              </a:extLst>
            </p:cNvPr>
            <p:cNvCxnSpPr>
              <a:stCxn id="6" idx="1"/>
              <a:endCxn id="27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92451C9-6764-4A2E-8C8D-430E0E388702}"/>
                </a:ext>
              </a:extLst>
            </p:cNvPr>
            <p:cNvCxnSpPr>
              <a:stCxn id="6" idx="1"/>
              <a:endCxn id="28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E43E19D-FBD9-45BF-8E2C-EBC7FF2CB59B}"/>
                </a:ext>
              </a:extLst>
            </p:cNvPr>
            <p:cNvCxnSpPr>
              <a:stCxn id="6" idx="1"/>
              <a:endCxn id="29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CF15D83-BE9C-456D-85C0-5EC837DDCAB7}"/>
                </a:ext>
              </a:extLst>
            </p:cNvPr>
            <p:cNvCxnSpPr>
              <a:cxnSpLocks/>
              <a:stCxn id="27" idx="6"/>
              <a:endCxn id="31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C545004-22EF-4E55-9758-0D24E06F7764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0964B54-94D4-4267-BA13-9ECB6A35CCB6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89BF8F6-951D-49B5-962D-CF5548435A7B}"/>
                </a:ext>
              </a:extLst>
            </p:cNvPr>
            <p:cNvCxnSpPr>
              <a:stCxn id="28" idx="5"/>
              <a:endCxn id="30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FEFC404-8A52-4993-A4D7-FEFE4E9264D1}"/>
                </a:ext>
              </a:extLst>
            </p:cNvPr>
            <p:cNvCxnSpPr>
              <a:cxnSpLocks/>
              <a:stCxn id="29" idx="7"/>
              <a:endCxn id="31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C26EB8-B901-42EC-BAA3-4BFFFCC69904}"/>
                </a:ext>
              </a:extLst>
            </p:cNvPr>
            <p:cNvCxnSpPr>
              <a:cxnSpLocks/>
              <a:stCxn id="29" idx="6"/>
              <a:endCxn id="30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807AD1-BD17-4787-946A-78D613D98F7A}"/>
                </a:ext>
              </a:extLst>
            </p:cNvPr>
            <p:cNvCxnSpPr>
              <a:stCxn id="31" idx="6"/>
              <a:endCxn id="6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0DF12A4-7847-49EC-B49A-5A5B26C21BC0}"/>
                </a:ext>
              </a:extLst>
            </p:cNvPr>
            <p:cNvCxnSpPr>
              <a:stCxn id="30" idx="6"/>
              <a:endCxn id="6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6F52E43-595F-4BB4-A5D1-1591509BAA8A}"/>
                </a:ext>
              </a:extLst>
            </p:cNvPr>
            <p:cNvCxnSpPr>
              <a:cxnSpLocks/>
              <a:stCxn id="6" idx="3"/>
              <a:endCxn id="33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AC8B336-654C-4AE5-9BE7-04217A500C3E}"/>
                </a:ext>
              </a:extLst>
            </p:cNvPr>
            <p:cNvSpPr/>
            <p:nvPr/>
          </p:nvSpPr>
          <p:spPr>
            <a:xfrm>
              <a:off x="5045266" y="2235736"/>
              <a:ext cx="1552183" cy="4993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Error: T - O</a:t>
              </a:r>
            </a:p>
          </p:txBody>
        </p: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97D06556-A88C-4840-8DEF-1BFCE5720194}"/>
                </a:ext>
              </a:extLst>
            </p:cNvPr>
            <p:cNvCxnSpPr>
              <a:cxnSpLocks/>
              <a:stCxn id="33" idx="0"/>
              <a:endCxn id="73" idx="3"/>
            </p:cNvCxnSpPr>
            <p:nvPr/>
          </p:nvCxnSpPr>
          <p:spPr>
            <a:xfrm rot="16200000" flipV="1">
              <a:off x="6449190" y="2633665"/>
              <a:ext cx="1472800" cy="117628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72E59D21-2313-41D6-B739-36095A10BD90}"/>
                </a:ext>
              </a:extLst>
            </p:cNvPr>
            <p:cNvCxnSpPr>
              <a:stCxn id="73" idx="1"/>
              <a:endCxn id="27" idx="0"/>
            </p:cNvCxnSpPr>
            <p:nvPr/>
          </p:nvCxnSpPr>
          <p:spPr>
            <a:xfrm rot="10800000" flipH="1" flipV="1">
              <a:off x="5045265" y="2485405"/>
              <a:ext cx="339059" cy="1048238"/>
            </a:xfrm>
            <a:prstGeom prst="curvedConnector4">
              <a:avLst>
                <a:gd name="adj1" fmla="val -67422"/>
                <a:gd name="adj2" fmla="val 61909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Curved 80">
              <a:extLst>
                <a:ext uri="{FF2B5EF4-FFF2-40B4-BE49-F238E27FC236}">
                  <a16:creationId xmlns:a16="http://schemas.microsoft.com/office/drawing/2014/main" id="{3882842B-BC1B-4B16-9A81-778F5EF6AEF4}"/>
                </a:ext>
              </a:extLst>
            </p:cNvPr>
            <p:cNvCxnSpPr>
              <a:stCxn id="73" idx="2"/>
            </p:cNvCxnSpPr>
            <p:nvPr/>
          </p:nvCxnSpPr>
          <p:spPr>
            <a:xfrm rot="16200000" flipH="1">
              <a:off x="5672169" y="2884263"/>
              <a:ext cx="1293404" cy="995026"/>
            </a:xfrm>
            <a:prstGeom prst="curvedConnector3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61E3347D-5041-44E6-A720-7BA205FF109C}"/>
                </a:ext>
              </a:extLst>
            </p:cNvPr>
            <p:cNvCxnSpPr>
              <a:stCxn id="73" idx="2"/>
            </p:cNvCxnSpPr>
            <p:nvPr/>
          </p:nvCxnSpPr>
          <p:spPr>
            <a:xfrm rot="5400000">
              <a:off x="4864723" y="2870609"/>
              <a:ext cx="1092171" cy="821101"/>
            </a:xfrm>
            <a:prstGeom prst="curvedConnector3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E10D332-29D2-4CBC-AFE8-2CB50F2361FE}"/>
              </a:ext>
            </a:extLst>
          </p:cNvPr>
          <p:cNvSpPr txBox="1"/>
          <p:nvPr/>
        </p:nvSpPr>
        <p:spPr>
          <a:xfrm>
            <a:off x="2103442" y="816506"/>
            <a:ext cx="3387788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Training Data: (X , T)</a:t>
            </a:r>
          </a:p>
          <a:p>
            <a:r>
              <a:rPr lang="en-IN" sz="2800" dirty="0"/>
              <a:t>X: Input</a:t>
            </a:r>
          </a:p>
          <a:p>
            <a:r>
              <a:rPr lang="en-IN" sz="2800" dirty="0"/>
              <a:t>T: Output for 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16AD9A-06A6-4706-BAFF-A6DE0C4C2E96}"/>
              </a:ext>
            </a:extLst>
          </p:cNvPr>
          <p:cNvSpPr txBox="1"/>
          <p:nvPr/>
        </p:nvSpPr>
        <p:spPr>
          <a:xfrm>
            <a:off x="0" y="2208759"/>
            <a:ext cx="4987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Weights and Biases are constructed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NN learns the underlying feature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151006-DB4E-4BFA-9727-BC1CBDAD6EE7}"/>
              </a:ext>
            </a:extLst>
          </p:cNvPr>
          <p:cNvSpPr txBox="1"/>
          <p:nvPr/>
        </p:nvSpPr>
        <p:spPr>
          <a:xfrm>
            <a:off x="2163986" y="3962925"/>
            <a:ext cx="698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After the model is properly trained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Inputs with pre-unknown output is fed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1F3F07-FA34-4A24-9449-509D3F46782B}"/>
              </a:ext>
            </a:extLst>
          </p:cNvPr>
          <p:cNvGrpSpPr/>
          <p:nvPr/>
        </p:nvGrpSpPr>
        <p:grpSpPr>
          <a:xfrm>
            <a:off x="4665310" y="4857264"/>
            <a:ext cx="4397815" cy="1593173"/>
            <a:chOff x="3695506" y="3376778"/>
            <a:chExt cx="4397815" cy="164075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8B94839-9D21-440B-9453-02026BC11E59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26E74CF-7C16-42E8-BF89-755AD7414450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B89D100-2CF7-4A42-B3BC-8A06263C557C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B0697FE-56BE-4E96-9A2C-4DF03F8F48AA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3AC1B09-16D4-4E65-92E9-C55AFF53FA3B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C539634-9833-4D76-8F34-FB8C5D5B3970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EF9FF21-6D6B-46B8-AFA4-A006D80C2CB4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459799D-08D1-4772-A32A-3451FB1133FB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C02EF71-79A3-4C5B-B1F9-98F5C55881BF}"/>
                </a:ext>
              </a:extLst>
            </p:cNvPr>
            <p:cNvCxnSpPr>
              <a:cxnSpLocks/>
              <a:stCxn id="54" idx="6"/>
              <a:endCxn id="42" idx="1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4755F93-98D3-4013-94A4-EBFBD95D3F37}"/>
                </a:ext>
              </a:extLst>
            </p:cNvPr>
            <p:cNvCxnSpPr>
              <a:stCxn id="42" idx="1"/>
              <a:endCxn id="44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6E6BE9-2C27-47C2-97E4-139DAF1CA0AC}"/>
                </a:ext>
              </a:extLst>
            </p:cNvPr>
            <p:cNvCxnSpPr>
              <a:stCxn id="42" idx="1"/>
              <a:endCxn id="46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35BB1D-F519-4D63-84D9-12703DD83C0A}"/>
                </a:ext>
              </a:extLst>
            </p:cNvPr>
            <p:cNvCxnSpPr>
              <a:stCxn id="42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292CF8B-3D1F-46E8-AFD0-2AC28952FE45}"/>
                </a:ext>
              </a:extLst>
            </p:cNvPr>
            <p:cNvCxnSpPr>
              <a:cxnSpLocks/>
              <a:stCxn id="44" idx="6"/>
              <a:endCxn id="52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9A92A4-27D2-4770-8918-0E09D7EE1046}"/>
                </a:ext>
              </a:extLst>
            </p:cNvPr>
            <p:cNvCxnSpPr>
              <a:stCxn id="44" idx="5"/>
              <a:endCxn id="50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C08F05-ED89-461E-8C3C-580E5959D624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6824E21-4BE4-4C82-B909-7280E5D2E851}"/>
                </a:ext>
              </a:extLst>
            </p:cNvPr>
            <p:cNvCxnSpPr>
              <a:stCxn id="46" idx="5"/>
              <a:endCxn id="50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73B7301-7C4E-483F-B63F-53AFB34BD867}"/>
                </a:ext>
              </a:extLst>
            </p:cNvPr>
            <p:cNvCxnSpPr>
              <a:cxnSpLocks/>
              <a:stCxn id="48" idx="7"/>
              <a:endCxn id="52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9F49685-4993-4399-95CB-6CD9F8DC2CE1}"/>
                </a:ext>
              </a:extLst>
            </p:cNvPr>
            <p:cNvCxnSpPr>
              <a:cxnSpLocks/>
              <a:stCxn id="48" idx="6"/>
              <a:endCxn id="50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B261AB-1A98-428F-9ED8-CCC83E5A3332}"/>
                </a:ext>
              </a:extLst>
            </p:cNvPr>
            <p:cNvCxnSpPr>
              <a:stCxn id="52" idx="6"/>
              <a:endCxn id="42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24C802C-86F9-49F1-9677-FEA0B1D0CB29}"/>
                </a:ext>
              </a:extLst>
            </p:cNvPr>
            <p:cNvCxnSpPr>
              <a:stCxn id="50" idx="6"/>
              <a:endCxn id="42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67A5F4-EB03-401E-9C96-17923EB0CA73}"/>
                </a:ext>
              </a:extLst>
            </p:cNvPr>
            <p:cNvCxnSpPr>
              <a:cxnSpLocks/>
              <a:stCxn id="42" idx="3"/>
              <a:endCxn id="55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384410F-478C-4B29-92E0-6E4699050FE7}"/>
              </a:ext>
            </a:extLst>
          </p:cNvPr>
          <p:cNvSpPr txBox="1"/>
          <p:nvPr/>
        </p:nvSpPr>
        <p:spPr>
          <a:xfrm>
            <a:off x="363894" y="5205007"/>
            <a:ext cx="3870814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Evaluation Data: (Y , ?)</a:t>
            </a:r>
          </a:p>
          <a:p>
            <a:r>
              <a:rPr lang="en-IN" sz="2800" dirty="0"/>
              <a:t>Y: Input</a:t>
            </a:r>
          </a:p>
        </p:txBody>
      </p:sp>
    </p:spTree>
    <p:extLst>
      <p:ext uri="{BB962C8B-B14F-4D97-AF65-F5344CB8AC3E}">
        <p14:creationId xmlns:p14="http://schemas.microsoft.com/office/powerpoint/2010/main" val="24110112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8568-2047-408D-8979-A66D0AE9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Filed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C1F85-E64B-471B-9266-B8D68B82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25508-82A8-4E46-AC33-92D9FC1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8AA5A-4379-46DE-B1CA-F448B3CC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60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527CFC-9938-46A9-AAED-8F40C4C7ADAB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A7731A4-0A28-4E15-9378-00B59587FDA5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6B59790-879B-467F-B7A8-29BC90DEBBF7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F591C1-CA3C-4AB3-9080-7EE6EBA00477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36AB4-DB66-4CAE-9621-C34205CBF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1A3905-885E-4A09-8EF8-2108C2A0F9B9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248EDB-1355-46E2-A4CF-DC10003B4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C9A134-E8A2-4F73-873B-69CBD700FA2B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CFCED8-B1BA-4A17-A4B9-07B6EA98CA3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0CBA31-D92E-4C5E-9A8C-3D368B110842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4E0622-0E5E-47F8-A368-AC941761D173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26574-BFCA-46BE-A627-255EC5E46F1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DA3FC58-5194-46EC-9EF6-3F97D316E3D6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FED9C98-4199-4ED3-B136-743A3CFB5C61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3E2E9F-6B92-42E1-8C21-E246DE2D5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B1D3DD-3EF8-4DD5-A9DA-92ABC37EF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81FC1-63BA-4373-A140-E7C19224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E382D-7382-4AD4-89AA-42B72974C3E6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0FE3A7-ED5F-4E80-BB83-5D7ADA526B4A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210136-D31F-4C7F-B806-7AAD0A10AC5E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/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CFA0FFE-AF39-4DA7-9963-BDCCA540E5E4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Z-axis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B2FFEC-BB9C-49E8-99F8-830644B22E9B}"/>
              </a:ext>
            </a:extLst>
          </p:cNvPr>
          <p:cNvGrpSpPr/>
          <p:nvPr/>
        </p:nvGrpSpPr>
        <p:grpSpPr>
          <a:xfrm>
            <a:off x="47060" y="2930258"/>
            <a:ext cx="5999178" cy="3322409"/>
            <a:chOff x="47059" y="2752975"/>
            <a:chExt cx="6450457" cy="35723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C833EEC-60FA-46CC-98E2-641ABE58C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9" t="5839" r="7740"/>
            <a:stretch/>
          </p:blipFill>
          <p:spPr>
            <a:xfrm>
              <a:off x="47059" y="2752975"/>
              <a:ext cx="6450457" cy="3572332"/>
            </a:xfrm>
            <a:prstGeom prst="rect">
              <a:avLst/>
            </a:prstGeom>
          </p:spPr>
        </p:pic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1E5BA8E5-F141-49F8-BA6B-97606B071AA1}"/>
                </a:ext>
              </a:extLst>
            </p:cNvPr>
            <p:cNvSpPr/>
            <p:nvPr/>
          </p:nvSpPr>
          <p:spPr>
            <a:xfrm>
              <a:off x="317240" y="419390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16219DF1-56FA-4EF9-8183-9457AF12102C}"/>
                </a:ext>
              </a:extLst>
            </p:cNvPr>
            <p:cNvSpPr/>
            <p:nvPr/>
          </p:nvSpPr>
          <p:spPr>
            <a:xfrm rot="5551570">
              <a:off x="3286664" y="375760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Arrow: Up 34">
              <a:extLst>
                <a:ext uri="{FF2B5EF4-FFF2-40B4-BE49-F238E27FC236}">
                  <a16:creationId xmlns:a16="http://schemas.microsoft.com/office/drawing/2014/main" id="{CA723DD2-1609-4C2A-B5E1-81636DA20EAC}"/>
                </a:ext>
              </a:extLst>
            </p:cNvPr>
            <p:cNvSpPr/>
            <p:nvPr/>
          </p:nvSpPr>
          <p:spPr>
            <a:xfrm rot="10800000">
              <a:off x="6276104" y="5400815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041E694B-7ACE-4080-9144-043169E568A0}"/>
                </a:ext>
              </a:extLst>
            </p:cNvPr>
            <p:cNvSpPr/>
            <p:nvPr/>
          </p:nvSpPr>
          <p:spPr>
            <a:xfrm rot="2396405">
              <a:off x="1789980" y="366602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BF098A10-1CC6-4033-9007-5ED1DEA14298}"/>
                </a:ext>
              </a:extLst>
            </p:cNvPr>
            <p:cNvSpPr/>
            <p:nvPr/>
          </p:nvSpPr>
          <p:spPr>
            <a:xfrm rot="9015133">
              <a:off x="4726688" y="4553762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9" name="Picture 38" descr="Diagram, schematic&#10;&#10;Description automatically generated">
            <a:extLst>
              <a:ext uri="{FF2B5EF4-FFF2-40B4-BE49-F238E27FC236}">
                <a16:creationId xmlns:a16="http://schemas.microsoft.com/office/drawing/2014/main" id="{868CF874-5853-4F7F-B4CB-40AC50F11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43" y="5078149"/>
            <a:ext cx="2404850" cy="170666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A9AB0EF1-EE9E-41C5-B993-7E65A4A75735}"/>
              </a:ext>
            </a:extLst>
          </p:cNvPr>
          <p:cNvSpPr/>
          <p:nvPr/>
        </p:nvSpPr>
        <p:spPr>
          <a:xfrm>
            <a:off x="6375856" y="389538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730B5E7D-0696-4BBE-8B11-686B9E6C7095}"/>
              </a:ext>
            </a:extLst>
          </p:cNvPr>
          <p:cNvSpPr/>
          <p:nvPr/>
        </p:nvSpPr>
        <p:spPr>
          <a:xfrm>
            <a:off x="6616897" y="4266720"/>
            <a:ext cx="246616" cy="480249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A849F1-7939-44F6-A307-98D2BC9B34F4}"/>
              </a:ext>
            </a:extLst>
          </p:cNvPr>
          <p:cNvSpPr/>
          <p:nvPr/>
        </p:nvSpPr>
        <p:spPr>
          <a:xfrm>
            <a:off x="7862534" y="389182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15C60AB8-6035-44F7-A3E5-5406145FB44A}"/>
              </a:ext>
            </a:extLst>
          </p:cNvPr>
          <p:cNvSpPr/>
          <p:nvPr/>
        </p:nvSpPr>
        <p:spPr>
          <a:xfrm rot="10800000">
            <a:off x="8087576" y="4321846"/>
            <a:ext cx="260660" cy="507598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18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08F-76F7-4F6B-9F6A-E05CB8BF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 Recognition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E256-8BF6-4B34-88A2-268268E1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8060-EE7F-4976-AF8C-62D3E0B8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39E4F-9D2E-468F-BD73-90A5CBD4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/>
              <p:nvPr/>
            </p:nvSpPr>
            <p:spPr>
              <a:xfrm>
                <a:off x="200608" y="1074635"/>
                <a:ext cx="8742783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7x5 pixel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character recognition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predicts character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08" y="1074635"/>
                <a:ext cx="8742783" cy="461665"/>
              </a:xfrm>
              <a:prstGeom prst="rect">
                <a:avLst/>
              </a:prstGeom>
              <a:blipFill>
                <a:blip r:embed="rId2"/>
                <a:stretch>
                  <a:fillRect l="-111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2026A3-32BF-44D5-A3F6-6DC0DC84F0A7}"/>
              </a:ext>
            </a:extLst>
          </p:cNvPr>
          <p:cNvGrpSpPr/>
          <p:nvPr/>
        </p:nvGrpSpPr>
        <p:grpSpPr>
          <a:xfrm>
            <a:off x="536749" y="2420497"/>
            <a:ext cx="1436678" cy="2169098"/>
            <a:chOff x="1233016" y="2746570"/>
            <a:chExt cx="1436678" cy="2169098"/>
          </a:xfrm>
        </p:grpSpPr>
        <p:sp>
          <p:nvSpPr>
            <p:cNvPr id="9" name="Google Shape;1106;p53">
              <a:extLst>
                <a:ext uri="{FF2B5EF4-FFF2-40B4-BE49-F238E27FC236}">
                  <a16:creationId xmlns:a16="http://schemas.microsoft.com/office/drawing/2014/main" id="{19109274-898C-4D4C-BAD6-FBD9E39A1E1A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07;p53">
              <a:extLst>
                <a:ext uri="{FF2B5EF4-FFF2-40B4-BE49-F238E27FC236}">
                  <a16:creationId xmlns:a16="http://schemas.microsoft.com/office/drawing/2014/main" id="{12915980-90E5-487E-B4D0-B1FE22A952FD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08;p53">
              <a:extLst>
                <a:ext uri="{FF2B5EF4-FFF2-40B4-BE49-F238E27FC236}">
                  <a16:creationId xmlns:a16="http://schemas.microsoft.com/office/drawing/2014/main" id="{316A2DEF-A743-4C4E-81BA-0E96201D5C8A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09;p53">
              <a:extLst>
                <a:ext uri="{FF2B5EF4-FFF2-40B4-BE49-F238E27FC236}">
                  <a16:creationId xmlns:a16="http://schemas.microsoft.com/office/drawing/2014/main" id="{8B46F86D-EB91-4682-BEB0-B7D9C07C6B2E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0;p53">
              <a:extLst>
                <a:ext uri="{FF2B5EF4-FFF2-40B4-BE49-F238E27FC236}">
                  <a16:creationId xmlns:a16="http://schemas.microsoft.com/office/drawing/2014/main" id="{F414F69F-BD3F-4668-995F-F6855ED85854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1;p53">
              <a:extLst>
                <a:ext uri="{FF2B5EF4-FFF2-40B4-BE49-F238E27FC236}">
                  <a16:creationId xmlns:a16="http://schemas.microsoft.com/office/drawing/2014/main" id="{443B4AEB-F26E-4EE9-A55E-64932965711C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2;p53">
              <a:extLst>
                <a:ext uri="{FF2B5EF4-FFF2-40B4-BE49-F238E27FC236}">
                  <a16:creationId xmlns:a16="http://schemas.microsoft.com/office/drawing/2014/main" id="{29E1863F-81F2-4A7D-909A-235D481EEF0A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3;p53">
              <a:extLst>
                <a:ext uri="{FF2B5EF4-FFF2-40B4-BE49-F238E27FC236}">
                  <a16:creationId xmlns:a16="http://schemas.microsoft.com/office/drawing/2014/main" id="{F9FCA3BB-6847-4635-B408-F0038D702DF6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4;p53">
              <a:extLst>
                <a:ext uri="{FF2B5EF4-FFF2-40B4-BE49-F238E27FC236}">
                  <a16:creationId xmlns:a16="http://schemas.microsoft.com/office/drawing/2014/main" id="{690268E7-2B59-49D2-8C18-F16E7C00410F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5;p53">
              <a:extLst>
                <a:ext uri="{FF2B5EF4-FFF2-40B4-BE49-F238E27FC236}">
                  <a16:creationId xmlns:a16="http://schemas.microsoft.com/office/drawing/2014/main" id="{0384679E-4B8E-40A2-A2ED-2A178F297273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16;p53">
              <a:extLst>
                <a:ext uri="{FF2B5EF4-FFF2-40B4-BE49-F238E27FC236}">
                  <a16:creationId xmlns:a16="http://schemas.microsoft.com/office/drawing/2014/main" id="{47C976BC-58BF-4B85-8145-683267801903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17;p53">
              <a:extLst>
                <a:ext uri="{FF2B5EF4-FFF2-40B4-BE49-F238E27FC236}">
                  <a16:creationId xmlns:a16="http://schemas.microsoft.com/office/drawing/2014/main" id="{E10116F7-FEB2-47AA-B32E-8C601DE9492A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18;p53">
              <a:extLst>
                <a:ext uri="{FF2B5EF4-FFF2-40B4-BE49-F238E27FC236}">
                  <a16:creationId xmlns:a16="http://schemas.microsoft.com/office/drawing/2014/main" id="{F72269FF-9961-4A42-B9CF-CD4A2D6BC006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19;p53">
              <a:extLst>
                <a:ext uri="{FF2B5EF4-FFF2-40B4-BE49-F238E27FC236}">
                  <a16:creationId xmlns:a16="http://schemas.microsoft.com/office/drawing/2014/main" id="{D86DD00E-294E-4DB7-8313-D4193F1F332D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20;p53">
              <a:extLst>
                <a:ext uri="{FF2B5EF4-FFF2-40B4-BE49-F238E27FC236}">
                  <a16:creationId xmlns:a16="http://schemas.microsoft.com/office/drawing/2014/main" id="{67B77295-DA80-4BFA-89AB-A8F9450C0E7F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21;p53">
              <a:extLst>
                <a:ext uri="{FF2B5EF4-FFF2-40B4-BE49-F238E27FC236}">
                  <a16:creationId xmlns:a16="http://schemas.microsoft.com/office/drawing/2014/main" id="{7906D71B-630B-496A-B3F9-E96FFADDE143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2;p53">
              <a:extLst>
                <a:ext uri="{FF2B5EF4-FFF2-40B4-BE49-F238E27FC236}">
                  <a16:creationId xmlns:a16="http://schemas.microsoft.com/office/drawing/2014/main" id="{F192DECF-AD89-4553-B053-F488BA671BF3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3;p53">
              <a:extLst>
                <a:ext uri="{FF2B5EF4-FFF2-40B4-BE49-F238E27FC236}">
                  <a16:creationId xmlns:a16="http://schemas.microsoft.com/office/drawing/2014/main" id="{C81DF639-8BAA-474A-9F4B-5894A28739AA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4;p53">
              <a:extLst>
                <a:ext uri="{FF2B5EF4-FFF2-40B4-BE49-F238E27FC236}">
                  <a16:creationId xmlns:a16="http://schemas.microsoft.com/office/drawing/2014/main" id="{975D1D01-1B74-42AB-BB04-665B109FF38F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25;p53">
              <a:extLst>
                <a:ext uri="{FF2B5EF4-FFF2-40B4-BE49-F238E27FC236}">
                  <a16:creationId xmlns:a16="http://schemas.microsoft.com/office/drawing/2014/main" id="{DFA65DCA-2C58-43A8-AA82-FDF927E85DA5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26;p53">
              <a:extLst>
                <a:ext uri="{FF2B5EF4-FFF2-40B4-BE49-F238E27FC236}">
                  <a16:creationId xmlns:a16="http://schemas.microsoft.com/office/drawing/2014/main" id="{5F79D496-38C2-494E-BD49-FD63BACC5519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27;p53">
              <a:extLst>
                <a:ext uri="{FF2B5EF4-FFF2-40B4-BE49-F238E27FC236}">
                  <a16:creationId xmlns:a16="http://schemas.microsoft.com/office/drawing/2014/main" id="{6DC7F702-CDD6-4E14-ADDF-A6C9A87814F7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28;p53">
              <a:extLst>
                <a:ext uri="{FF2B5EF4-FFF2-40B4-BE49-F238E27FC236}">
                  <a16:creationId xmlns:a16="http://schemas.microsoft.com/office/drawing/2014/main" id="{D2EC8CE8-8D90-4F3E-BC80-037C5A15FB5B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9;p53">
              <a:extLst>
                <a:ext uri="{FF2B5EF4-FFF2-40B4-BE49-F238E27FC236}">
                  <a16:creationId xmlns:a16="http://schemas.microsoft.com/office/drawing/2014/main" id="{89968979-0344-42CA-9528-8553164FB630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0;p53">
              <a:extLst>
                <a:ext uri="{FF2B5EF4-FFF2-40B4-BE49-F238E27FC236}">
                  <a16:creationId xmlns:a16="http://schemas.microsoft.com/office/drawing/2014/main" id="{52052DFC-D5F8-4309-B900-E280E91796C9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31;p53">
              <a:extLst>
                <a:ext uri="{FF2B5EF4-FFF2-40B4-BE49-F238E27FC236}">
                  <a16:creationId xmlns:a16="http://schemas.microsoft.com/office/drawing/2014/main" id="{B56589B5-6941-48ED-868B-627ACB823C17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32;p53">
              <a:extLst>
                <a:ext uri="{FF2B5EF4-FFF2-40B4-BE49-F238E27FC236}">
                  <a16:creationId xmlns:a16="http://schemas.microsoft.com/office/drawing/2014/main" id="{845CD0B1-70BC-4B0F-80D5-B3CB91C1AA96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33;p53">
              <a:extLst>
                <a:ext uri="{FF2B5EF4-FFF2-40B4-BE49-F238E27FC236}">
                  <a16:creationId xmlns:a16="http://schemas.microsoft.com/office/drawing/2014/main" id="{018960D2-0901-46FA-8616-54F295EF25EE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34;p53">
              <a:extLst>
                <a:ext uri="{FF2B5EF4-FFF2-40B4-BE49-F238E27FC236}">
                  <a16:creationId xmlns:a16="http://schemas.microsoft.com/office/drawing/2014/main" id="{B15A7A76-A8AA-493F-B956-5B237589D035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135;p53">
              <a:extLst>
                <a:ext uri="{FF2B5EF4-FFF2-40B4-BE49-F238E27FC236}">
                  <a16:creationId xmlns:a16="http://schemas.microsoft.com/office/drawing/2014/main" id="{1E8A0E63-B6E1-488A-AA22-9141501A56BC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136;p53">
              <a:extLst>
                <a:ext uri="{FF2B5EF4-FFF2-40B4-BE49-F238E27FC236}">
                  <a16:creationId xmlns:a16="http://schemas.microsoft.com/office/drawing/2014/main" id="{0B722A78-289D-422D-991A-9DA28F86B3FE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137;p53">
              <a:extLst>
                <a:ext uri="{FF2B5EF4-FFF2-40B4-BE49-F238E27FC236}">
                  <a16:creationId xmlns:a16="http://schemas.microsoft.com/office/drawing/2014/main" id="{B71FEB5C-81E2-41F1-B31F-26A50F9D536E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138;p53">
              <a:extLst>
                <a:ext uri="{FF2B5EF4-FFF2-40B4-BE49-F238E27FC236}">
                  <a16:creationId xmlns:a16="http://schemas.microsoft.com/office/drawing/2014/main" id="{5FBF266D-EAEF-4CDC-ABE8-7E564CB42CD9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39;p53">
              <a:extLst>
                <a:ext uri="{FF2B5EF4-FFF2-40B4-BE49-F238E27FC236}">
                  <a16:creationId xmlns:a16="http://schemas.microsoft.com/office/drawing/2014/main" id="{F78B8992-BFC0-482F-A382-DF53FAA33264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40;p53">
              <a:extLst>
                <a:ext uri="{FF2B5EF4-FFF2-40B4-BE49-F238E27FC236}">
                  <a16:creationId xmlns:a16="http://schemas.microsoft.com/office/drawing/2014/main" id="{CD6C28FE-0181-4151-A919-503A521BF463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678705-2E5A-4432-848B-FB7A267F4532}"/>
              </a:ext>
            </a:extLst>
          </p:cNvPr>
          <p:cNvGrpSpPr/>
          <p:nvPr/>
        </p:nvGrpSpPr>
        <p:grpSpPr>
          <a:xfrm>
            <a:off x="3234879" y="2717795"/>
            <a:ext cx="2445333" cy="1593173"/>
            <a:chOff x="4641267" y="3376778"/>
            <a:chExt cx="2445333" cy="164075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3AC6F2-D987-4B02-9C1B-42E9AF6C3BFE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55F2877-7393-4148-A9F1-7B467161C54E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12D65B-BC1B-4C83-BC1C-DF8DF6881E68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894FF8-036F-4F79-A05C-744A45DA5249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4415D61-3A42-48E2-84C2-E371B55131E6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B63E77-89EF-4C86-9278-CFDBDB7A44AB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38E23D-CCF2-42DC-9619-17F83309FB12}"/>
                </a:ext>
              </a:extLst>
            </p:cNvPr>
            <p:cNvCxnSpPr>
              <a:cxnSpLocks/>
              <a:stCxn id="45" idx="1"/>
              <a:endCxn id="46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DA8CBE-BF28-4C23-B07A-B07F6A40F159}"/>
                </a:ext>
              </a:extLst>
            </p:cNvPr>
            <p:cNvCxnSpPr>
              <a:cxnSpLocks/>
              <a:stCxn id="45" idx="1"/>
              <a:endCxn id="47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F6D1FDE-AB08-4F12-8661-FB8EC0D44F81}"/>
                </a:ext>
              </a:extLst>
            </p:cNvPr>
            <p:cNvCxnSpPr>
              <a:cxnSpLocks/>
              <a:stCxn id="45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76B754-8F67-4A8E-848E-4699A7A6FE5F}"/>
                </a:ext>
              </a:extLst>
            </p:cNvPr>
            <p:cNvCxnSpPr>
              <a:cxnSpLocks/>
              <a:stCxn id="46" idx="6"/>
              <a:endCxn id="50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D32DFBD-E574-42CB-8DD4-7D427B881412}"/>
                </a:ext>
              </a:extLst>
            </p:cNvPr>
            <p:cNvCxnSpPr>
              <a:cxnSpLocks/>
              <a:stCxn id="46" idx="5"/>
              <a:endCxn id="49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FD37D6-2610-4630-940D-323BCE8834B8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95C045-3FEB-417A-9EB7-EEA95C591231}"/>
                </a:ext>
              </a:extLst>
            </p:cNvPr>
            <p:cNvCxnSpPr>
              <a:cxnSpLocks/>
              <a:stCxn id="47" idx="5"/>
              <a:endCxn id="49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E5DA9AE-62C9-47A1-B710-193F0C029654}"/>
                </a:ext>
              </a:extLst>
            </p:cNvPr>
            <p:cNvCxnSpPr>
              <a:cxnSpLocks/>
              <a:stCxn id="48" idx="7"/>
              <a:endCxn id="50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8BA84-F3EA-4EAE-B4DF-57FCFE20B273}"/>
                </a:ext>
              </a:extLst>
            </p:cNvPr>
            <p:cNvCxnSpPr>
              <a:cxnSpLocks/>
              <a:stCxn id="48" idx="6"/>
              <a:endCxn id="49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D77E8E-DCD2-469E-BC1A-864F6EAF6753}"/>
                </a:ext>
              </a:extLst>
            </p:cNvPr>
            <p:cNvCxnSpPr>
              <a:cxnSpLocks/>
              <a:stCxn id="50" idx="6"/>
              <a:endCxn id="45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C8ABBA-E678-479D-8BBC-7CD67EEE5347}"/>
                </a:ext>
              </a:extLst>
            </p:cNvPr>
            <p:cNvCxnSpPr>
              <a:cxnSpLocks/>
              <a:stCxn id="49" idx="6"/>
              <a:endCxn id="45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35B7497-41D1-4634-BD1A-D40D5B0CEEF5}"/>
              </a:ext>
            </a:extLst>
          </p:cNvPr>
          <p:cNvGrpSpPr/>
          <p:nvPr/>
        </p:nvGrpSpPr>
        <p:grpSpPr>
          <a:xfrm>
            <a:off x="7132677" y="2443463"/>
            <a:ext cx="1436678" cy="2169098"/>
            <a:chOff x="1233016" y="2746570"/>
            <a:chExt cx="1436678" cy="2169098"/>
          </a:xfrm>
        </p:grpSpPr>
        <p:sp>
          <p:nvSpPr>
            <p:cNvPr id="67" name="Google Shape;1106;p53">
              <a:extLst>
                <a:ext uri="{FF2B5EF4-FFF2-40B4-BE49-F238E27FC236}">
                  <a16:creationId xmlns:a16="http://schemas.microsoft.com/office/drawing/2014/main" id="{01B60074-DB2B-4C21-9C7A-C60CB412AF07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07;p53">
              <a:extLst>
                <a:ext uri="{FF2B5EF4-FFF2-40B4-BE49-F238E27FC236}">
                  <a16:creationId xmlns:a16="http://schemas.microsoft.com/office/drawing/2014/main" id="{600BF6B6-C7F3-480C-A2D3-188FFB15A07B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08;p53">
              <a:extLst>
                <a:ext uri="{FF2B5EF4-FFF2-40B4-BE49-F238E27FC236}">
                  <a16:creationId xmlns:a16="http://schemas.microsoft.com/office/drawing/2014/main" id="{99A47C37-DF5B-4B91-8752-62E0B16DC8C7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09;p53">
              <a:extLst>
                <a:ext uri="{FF2B5EF4-FFF2-40B4-BE49-F238E27FC236}">
                  <a16:creationId xmlns:a16="http://schemas.microsoft.com/office/drawing/2014/main" id="{5B623EBB-412D-48CF-97B9-4236C03184C5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0;p53">
              <a:extLst>
                <a:ext uri="{FF2B5EF4-FFF2-40B4-BE49-F238E27FC236}">
                  <a16:creationId xmlns:a16="http://schemas.microsoft.com/office/drawing/2014/main" id="{13F459D8-19E0-4D13-ADE1-E00F24206FDA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1;p53">
              <a:extLst>
                <a:ext uri="{FF2B5EF4-FFF2-40B4-BE49-F238E27FC236}">
                  <a16:creationId xmlns:a16="http://schemas.microsoft.com/office/drawing/2014/main" id="{A16E94DA-4A3E-46C0-BED6-CC77B20BE486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2;p53">
              <a:extLst>
                <a:ext uri="{FF2B5EF4-FFF2-40B4-BE49-F238E27FC236}">
                  <a16:creationId xmlns:a16="http://schemas.microsoft.com/office/drawing/2014/main" id="{7F3F09D0-E920-4F06-9AEA-D9F9ECBBE2AC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3;p53">
              <a:extLst>
                <a:ext uri="{FF2B5EF4-FFF2-40B4-BE49-F238E27FC236}">
                  <a16:creationId xmlns:a16="http://schemas.microsoft.com/office/drawing/2014/main" id="{DAC46B8D-9770-4CB9-9B4C-E11B711C5307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4;p53">
              <a:extLst>
                <a:ext uri="{FF2B5EF4-FFF2-40B4-BE49-F238E27FC236}">
                  <a16:creationId xmlns:a16="http://schemas.microsoft.com/office/drawing/2014/main" id="{6B562C99-49C8-4DF7-B8EC-0EF65099546E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15;p53">
              <a:extLst>
                <a:ext uri="{FF2B5EF4-FFF2-40B4-BE49-F238E27FC236}">
                  <a16:creationId xmlns:a16="http://schemas.microsoft.com/office/drawing/2014/main" id="{37C6449A-B49B-4AB4-AB33-B2F048224550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16;p53">
              <a:extLst>
                <a:ext uri="{FF2B5EF4-FFF2-40B4-BE49-F238E27FC236}">
                  <a16:creationId xmlns:a16="http://schemas.microsoft.com/office/drawing/2014/main" id="{89D4A21D-B044-4013-BD3E-217E72356C29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17;p53">
              <a:extLst>
                <a:ext uri="{FF2B5EF4-FFF2-40B4-BE49-F238E27FC236}">
                  <a16:creationId xmlns:a16="http://schemas.microsoft.com/office/drawing/2014/main" id="{D1B235C1-697D-4C1F-8F14-FEDCA13101DF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18;p53">
              <a:extLst>
                <a:ext uri="{FF2B5EF4-FFF2-40B4-BE49-F238E27FC236}">
                  <a16:creationId xmlns:a16="http://schemas.microsoft.com/office/drawing/2014/main" id="{8922CFE0-DD98-4224-93C7-5570B5F5585E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19;p53">
              <a:extLst>
                <a:ext uri="{FF2B5EF4-FFF2-40B4-BE49-F238E27FC236}">
                  <a16:creationId xmlns:a16="http://schemas.microsoft.com/office/drawing/2014/main" id="{AB63967F-30CC-40B1-ADCA-068FDBF3F6E5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0;p53">
              <a:extLst>
                <a:ext uri="{FF2B5EF4-FFF2-40B4-BE49-F238E27FC236}">
                  <a16:creationId xmlns:a16="http://schemas.microsoft.com/office/drawing/2014/main" id="{2BE7F962-64CA-406B-BCA4-F0BB5A37D1D8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1;p53">
              <a:extLst>
                <a:ext uri="{FF2B5EF4-FFF2-40B4-BE49-F238E27FC236}">
                  <a16:creationId xmlns:a16="http://schemas.microsoft.com/office/drawing/2014/main" id="{008BE569-A620-499D-9076-995B3B18BE60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2;p53">
              <a:extLst>
                <a:ext uri="{FF2B5EF4-FFF2-40B4-BE49-F238E27FC236}">
                  <a16:creationId xmlns:a16="http://schemas.microsoft.com/office/drawing/2014/main" id="{7251A26A-409A-4223-BF30-777C1C13D73F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3;p53">
              <a:extLst>
                <a:ext uri="{FF2B5EF4-FFF2-40B4-BE49-F238E27FC236}">
                  <a16:creationId xmlns:a16="http://schemas.microsoft.com/office/drawing/2014/main" id="{1FDF7D8D-5985-4D8D-9002-BA0977B494D6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124;p53">
              <a:extLst>
                <a:ext uri="{FF2B5EF4-FFF2-40B4-BE49-F238E27FC236}">
                  <a16:creationId xmlns:a16="http://schemas.microsoft.com/office/drawing/2014/main" id="{DE0A2222-DD05-4D3A-BB7B-B5385B5527BD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125;p53">
              <a:extLst>
                <a:ext uri="{FF2B5EF4-FFF2-40B4-BE49-F238E27FC236}">
                  <a16:creationId xmlns:a16="http://schemas.microsoft.com/office/drawing/2014/main" id="{2C96F328-DDA8-471C-BE31-8AA221AD95F3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26;p53">
              <a:extLst>
                <a:ext uri="{FF2B5EF4-FFF2-40B4-BE49-F238E27FC236}">
                  <a16:creationId xmlns:a16="http://schemas.microsoft.com/office/drawing/2014/main" id="{EF555E27-E341-461F-868C-2DF82D944082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27;p53">
              <a:extLst>
                <a:ext uri="{FF2B5EF4-FFF2-40B4-BE49-F238E27FC236}">
                  <a16:creationId xmlns:a16="http://schemas.microsoft.com/office/drawing/2014/main" id="{1F345121-878A-4F33-A817-EAF14BCF61C3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28;p53">
              <a:extLst>
                <a:ext uri="{FF2B5EF4-FFF2-40B4-BE49-F238E27FC236}">
                  <a16:creationId xmlns:a16="http://schemas.microsoft.com/office/drawing/2014/main" id="{47BDA023-F01C-4D86-B3AE-DD8E1D995793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29;p53">
              <a:extLst>
                <a:ext uri="{FF2B5EF4-FFF2-40B4-BE49-F238E27FC236}">
                  <a16:creationId xmlns:a16="http://schemas.microsoft.com/office/drawing/2014/main" id="{C5079FB8-6A12-451E-A7A0-0ADC45A1EABE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0;p53">
              <a:extLst>
                <a:ext uri="{FF2B5EF4-FFF2-40B4-BE49-F238E27FC236}">
                  <a16:creationId xmlns:a16="http://schemas.microsoft.com/office/drawing/2014/main" id="{2BADFBAD-4BD5-4F87-A773-4E92F2DEC476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1;p53">
              <a:extLst>
                <a:ext uri="{FF2B5EF4-FFF2-40B4-BE49-F238E27FC236}">
                  <a16:creationId xmlns:a16="http://schemas.microsoft.com/office/drawing/2014/main" id="{3AED9755-0757-4365-BE34-6728844EBA8C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2;p53">
              <a:extLst>
                <a:ext uri="{FF2B5EF4-FFF2-40B4-BE49-F238E27FC236}">
                  <a16:creationId xmlns:a16="http://schemas.microsoft.com/office/drawing/2014/main" id="{213830DB-545D-4998-9C31-13898A10C233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3;p53">
              <a:extLst>
                <a:ext uri="{FF2B5EF4-FFF2-40B4-BE49-F238E27FC236}">
                  <a16:creationId xmlns:a16="http://schemas.microsoft.com/office/drawing/2014/main" id="{40261989-A9E4-4FC2-A602-AC943B4ABBE6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4;p53">
              <a:extLst>
                <a:ext uri="{FF2B5EF4-FFF2-40B4-BE49-F238E27FC236}">
                  <a16:creationId xmlns:a16="http://schemas.microsoft.com/office/drawing/2014/main" id="{BFB50434-C028-4D2B-B90D-30D57B036A04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35;p53">
              <a:extLst>
                <a:ext uri="{FF2B5EF4-FFF2-40B4-BE49-F238E27FC236}">
                  <a16:creationId xmlns:a16="http://schemas.microsoft.com/office/drawing/2014/main" id="{2BC52503-F733-45AE-AE73-81AD284B1144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36;p53">
              <a:extLst>
                <a:ext uri="{FF2B5EF4-FFF2-40B4-BE49-F238E27FC236}">
                  <a16:creationId xmlns:a16="http://schemas.microsoft.com/office/drawing/2014/main" id="{6B2AB38F-5177-4FF1-B831-D313E0A38360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37;p53">
              <a:extLst>
                <a:ext uri="{FF2B5EF4-FFF2-40B4-BE49-F238E27FC236}">
                  <a16:creationId xmlns:a16="http://schemas.microsoft.com/office/drawing/2014/main" id="{F724F2E8-14A5-4054-861A-DEF61DE4C315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38;p53">
              <a:extLst>
                <a:ext uri="{FF2B5EF4-FFF2-40B4-BE49-F238E27FC236}">
                  <a16:creationId xmlns:a16="http://schemas.microsoft.com/office/drawing/2014/main" id="{D098B529-16F5-461E-9196-FFED067D8305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39;p53">
              <a:extLst>
                <a:ext uri="{FF2B5EF4-FFF2-40B4-BE49-F238E27FC236}">
                  <a16:creationId xmlns:a16="http://schemas.microsoft.com/office/drawing/2014/main" id="{8ACC2F3C-39AB-4D77-AC80-9F0999967307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0;p53">
              <a:extLst>
                <a:ext uri="{FF2B5EF4-FFF2-40B4-BE49-F238E27FC236}">
                  <a16:creationId xmlns:a16="http://schemas.microsoft.com/office/drawing/2014/main" id="{61A93648-F638-4192-B8FD-7017250859F5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8FAABA3-428C-4908-8181-E9E71C931A62}"/>
              </a:ext>
            </a:extLst>
          </p:cNvPr>
          <p:cNvCxnSpPr>
            <a:cxnSpLocks/>
            <a:stCxn id="126" idx="1"/>
            <a:endCxn id="45" idx="1"/>
          </p:cNvCxnSpPr>
          <p:nvPr/>
        </p:nvCxnSpPr>
        <p:spPr>
          <a:xfrm>
            <a:off x="2439550" y="3509350"/>
            <a:ext cx="795329" cy="50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0E9C9B84-D006-43DF-BDCA-C85943182285}"/>
              </a:ext>
            </a:extLst>
          </p:cNvPr>
          <p:cNvSpPr/>
          <p:nvPr/>
        </p:nvSpPr>
        <p:spPr>
          <a:xfrm>
            <a:off x="2062121" y="2424801"/>
            <a:ext cx="377429" cy="2169098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132D06F7-5310-488A-99DF-194195A2A136}"/>
              </a:ext>
            </a:extLst>
          </p:cNvPr>
          <p:cNvSpPr/>
          <p:nvPr/>
        </p:nvSpPr>
        <p:spPr>
          <a:xfrm>
            <a:off x="6462196" y="2439159"/>
            <a:ext cx="540431" cy="2169098"/>
          </a:xfrm>
          <a:prstGeom prst="lef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B0604C-14C8-448F-AD83-970E23F07341}"/>
              </a:ext>
            </a:extLst>
          </p:cNvPr>
          <p:cNvCxnSpPr>
            <a:cxnSpLocks/>
            <a:stCxn id="45" idx="3"/>
            <a:endCxn id="130" idx="1"/>
          </p:cNvCxnSpPr>
          <p:nvPr/>
        </p:nvCxnSpPr>
        <p:spPr>
          <a:xfrm>
            <a:off x="5680212" y="3514382"/>
            <a:ext cx="781984" cy="93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E0039D9-F24F-4078-9234-D16820F4EBD0}"/>
              </a:ext>
            </a:extLst>
          </p:cNvPr>
          <p:cNvSpPr txBox="1"/>
          <p:nvPr/>
        </p:nvSpPr>
        <p:spPr>
          <a:xfrm>
            <a:off x="311818" y="4729058"/>
            <a:ext cx="224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Noisy/Perturbed data</a:t>
            </a:r>
            <a:endParaRPr lang="en-IN" sz="2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E37791-B94A-4347-A2A6-7DCD067704C2}"/>
              </a:ext>
            </a:extLst>
          </p:cNvPr>
          <p:cNvSpPr txBox="1"/>
          <p:nvPr/>
        </p:nvSpPr>
        <p:spPr>
          <a:xfrm>
            <a:off x="6852570" y="4705931"/>
            <a:ext cx="199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data</a:t>
            </a:r>
            <a:endParaRPr lang="en-IN" sz="2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1571DB-E730-4F27-9E46-B93B1B8EAC46}"/>
              </a:ext>
            </a:extLst>
          </p:cNvPr>
          <p:cNvSpPr txBox="1"/>
          <p:nvPr/>
        </p:nvSpPr>
        <p:spPr>
          <a:xfrm>
            <a:off x="3141627" y="4737413"/>
            <a:ext cx="297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 recognition model</a:t>
            </a:r>
            <a:endParaRPr lang="en-IN" sz="2400" dirty="0"/>
          </a:p>
        </p:txBody>
      </p:sp>
      <p:sp>
        <p:nvSpPr>
          <p:cNvPr id="104" name="Google Shape;1106;p53">
            <a:extLst>
              <a:ext uri="{FF2B5EF4-FFF2-40B4-BE49-F238E27FC236}">
                <a16:creationId xmlns:a16="http://schemas.microsoft.com/office/drawing/2014/main" id="{4009EEB2-FDD2-4203-82E4-A773E38CD7F6}"/>
              </a:ext>
            </a:extLst>
          </p:cNvPr>
          <p:cNvSpPr/>
          <p:nvPr/>
        </p:nvSpPr>
        <p:spPr>
          <a:xfrm>
            <a:off x="536748" y="2420497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133;p53">
            <a:extLst>
              <a:ext uri="{FF2B5EF4-FFF2-40B4-BE49-F238E27FC236}">
                <a16:creationId xmlns:a16="http://schemas.microsoft.com/office/drawing/2014/main" id="{428D94C7-EAC9-4CE3-B598-EDF4B7C4F917}"/>
              </a:ext>
            </a:extLst>
          </p:cNvPr>
          <p:cNvSpPr/>
          <p:nvPr/>
        </p:nvSpPr>
        <p:spPr>
          <a:xfrm>
            <a:off x="1125037" y="4002910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34;p53">
            <a:extLst>
              <a:ext uri="{FF2B5EF4-FFF2-40B4-BE49-F238E27FC236}">
                <a16:creationId xmlns:a16="http://schemas.microsoft.com/office/drawing/2014/main" id="{99E77A9A-70AF-4CA6-9386-CE5DC7B860BF}"/>
              </a:ext>
            </a:extLst>
          </p:cNvPr>
          <p:cNvSpPr/>
          <p:nvPr/>
        </p:nvSpPr>
        <p:spPr>
          <a:xfrm>
            <a:off x="1419182" y="4002910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139;p53">
            <a:extLst>
              <a:ext uri="{FF2B5EF4-FFF2-40B4-BE49-F238E27FC236}">
                <a16:creationId xmlns:a16="http://schemas.microsoft.com/office/drawing/2014/main" id="{43E5DD62-41E4-458C-BC0B-D021F3F14349}"/>
              </a:ext>
            </a:extLst>
          </p:cNvPr>
          <p:cNvSpPr/>
          <p:nvPr/>
        </p:nvSpPr>
        <p:spPr>
          <a:xfrm>
            <a:off x="1419182" y="4309395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2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D732-D7E8-4773-97C8-4EBCE9D6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Spintronics: Spin-Electronics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5631FA-F259-4026-88EA-3FC65E66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CC052-8BEF-4EFA-91CE-52133F63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3A3A0-EA1E-41A6-A846-68D45A54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FF1FA-53D8-4EED-A9D5-959B04FAF9F8}"/>
              </a:ext>
            </a:extLst>
          </p:cNvPr>
          <p:cNvSpPr txBox="1"/>
          <p:nvPr/>
        </p:nvSpPr>
        <p:spPr>
          <a:xfrm>
            <a:off x="7273576" y="1802107"/>
            <a:ext cx="12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447C"/>
                </a:solidFill>
              </a:rPr>
              <a:t>Electron</a:t>
            </a:r>
            <a:endParaRPr lang="en-IN" sz="2400" dirty="0">
              <a:solidFill>
                <a:srgbClr val="FA447C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2EB4F84-C3FC-4123-80BA-6F2125988BE2}"/>
              </a:ext>
            </a:extLst>
          </p:cNvPr>
          <p:cNvCxnSpPr>
            <a:cxnSpLocks/>
            <a:stCxn id="9" idx="3"/>
            <a:endCxn id="7" idx="6"/>
          </p:cNvCxnSpPr>
          <p:nvPr/>
        </p:nvCxnSpPr>
        <p:spPr>
          <a:xfrm flipH="1" flipV="1">
            <a:off x="8069011" y="1367090"/>
            <a:ext cx="417545" cy="665850"/>
          </a:xfrm>
          <a:prstGeom prst="bentConnector3">
            <a:avLst>
              <a:gd name="adj1" fmla="val -54749"/>
            </a:avLst>
          </a:prstGeom>
          <a:ln w="28575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E9BCC3-E3DE-441A-AA03-287B759640E1}"/>
              </a:ext>
            </a:extLst>
          </p:cNvPr>
          <p:cNvSpPr txBox="1"/>
          <p:nvPr/>
        </p:nvSpPr>
        <p:spPr>
          <a:xfrm>
            <a:off x="6557726" y="1136151"/>
            <a:ext cx="71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Spin</a:t>
            </a:r>
            <a:endParaRPr lang="en-IN" sz="2400" dirty="0">
              <a:solidFill>
                <a:srgbClr val="4472C4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062EC1A-D3A2-45DB-A17E-E0B14E4541A4}"/>
              </a:ext>
            </a:extLst>
          </p:cNvPr>
          <p:cNvCxnSpPr>
            <a:stCxn id="14" idx="3"/>
            <a:endCxn id="6" idx="0"/>
          </p:cNvCxnSpPr>
          <p:nvPr/>
        </p:nvCxnSpPr>
        <p:spPr>
          <a:xfrm flipV="1">
            <a:off x="7273576" y="901271"/>
            <a:ext cx="606490" cy="465713"/>
          </a:xfrm>
          <a:prstGeom prst="bentConnector4">
            <a:avLst>
              <a:gd name="adj1" fmla="val 39615"/>
              <a:gd name="adj2" fmla="val 149086"/>
            </a:avLst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492CFD-8DBF-4EA0-86CD-DA91D28CD114}"/>
              </a:ext>
            </a:extLst>
          </p:cNvPr>
          <p:cNvGrpSpPr/>
          <p:nvPr/>
        </p:nvGrpSpPr>
        <p:grpSpPr>
          <a:xfrm>
            <a:off x="7600147" y="901271"/>
            <a:ext cx="559837" cy="858842"/>
            <a:chOff x="7646436" y="653143"/>
            <a:chExt cx="559837" cy="8588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A5568E-F307-4D8F-B9F5-4A80D9CCA015}"/>
                </a:ext>
              </a:extLst>
            </p:cNvPr>
            <p:cNvGrpSpPr/>
            <p:nvPr/>
          </p:nvGrpSpPr>
          <p:grpSpPr>
            <a:xfrm>
              <a:off x="7737412" y="653143"/>
              <a:ext cx="377891" cy="858842"/>
              <a:chOff x="1254965" y="1483567"/>
              <a:chExt cx="307910" cy="699796"/>
            </a:xfrm>
          </p:grpSpPr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59F8B608-1EFC-4B39-AB62-231A2394D5F4}"/>
                  </a:ext>
                </a:extLst>
              </p:cNvPr>
              <p:cNvSpPr/>
              <p:nvPr/>
            </p:nvSpPr>
            <p:spPr>
              <a:xfrm>
                <a:off x="1306286" y="1483567"/>
                <a:ext cx="205273" cy="699796"/>
              </a:xfrm>
              <a:prstGeom prst="upArrow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DE5603-22F2-45F5-A667-B1C06B140817}"/>
                  </a:ext>
                </a:extLst>
              </p:cNvPr>
              <p:cNvSpPr/>
              <p:nvPr/>
            </p:nvSpPr>
            <p:spPr>
              <a:xfrm>
                <a:off x="1254965" y="1709168"/>
                <a:ext cx="307910" cy="307910"/>
              </a:xfrm>
              <a:prstGeom prst="ellipse">
                <a:avLst/>
              </a:prstGeom>
              <a:solidFill>
                <a:srgbClr val="FA447C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0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/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Arrow: Up 21">
            <a:extLst>
              <a:ext uri="{FF2B5EF4-FFF2-40B4-BE49-F238E27FC236}">
                <a16:creationId xmlns:a16="http://schemas.microsoft.com/office/drawing/2014/main" id="{BBE75426-DA74-45F1-B81D-90D2F59C11D1}"/>
              </a:ext>
            </a:extLst>
          </p:cNvPr>
          <p:cNvSpPr/>
          <p:nvPr/>
        </p:nvSpPr>
        <p:spPr>
          <a:xfrm>
            <a:off x="494904" y="1177689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BB53FD6-C9CF-4EF0-8FE2-C007F1AD2621}"/>
              </a:ext>
            </a:extLst>
          </p:cNvPr>
          <p:cNvSpPr/>
          <p:nvPr/>
        </p:nvSpPr>
        <p:spPr>
          <a:xfrm rot="10800000">
            <a:off x="1623913" y="1175665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24799-1097-484B-A48A-5EA874063550}"/>
              </a:ext>
            </a:extLst>
          </p:cNvPr>
          <p:cNvSpPr txBox="1"/>
          <p:nvPr/>
        </p:nvSpPr>
        <p:spPr>
          <a:xfrm>
            <a:off x="841262" y="1256813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Spin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75D232-1343-4AA8-8B97-377F66948B62}"/>
              </a:ext>
            </a:extLst>
          </p:cNvPr>
          <p:cNvSpPr txBox="1"/>
          <p:nvPr/>
        </p:nvSpPr>
        <p:spPr>
          <a:xfrm>
            <a:off x="403968" y="795561"/>
            <a:ext cx="5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UP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C60555-8EDC-44C5-9059-0EECB87D9BA4}"/>
              </a:ext>
            </a:extLst>
          </p:cNvPr>
          <p:cNvSpPr txBox="1"/>
          <p:nvPr/>
        </p:nvSpPr>
        <p:spPr>
          <a:xfrm>
            <a:off x="1263934" y="795561"/>
            <a:ext cx="103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DOWN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0B55001-B056-4216-8C3E-4E69D410B0B0}"/>
              </a:ext>
            </a:extLst>
          </p:cNvPr>
          <p:cNvSpPr/>
          <p:nvPr/>
        </p:nvSpPr>
        <p:spPr>
          <a:xfrm>
            <a:off x="2583240" y="1280838"/>
            <a:ext cx="1037203" cy="262310"/>
          </a:xfrm>
          <a:prstGeom prst="rightArrow">
            <a:avLst/>
          </a:prstGeom>
          <a:solidFill>
            <a:srgbClr val="FA447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3FBBC3C-DCA4-4DB9-BCF2-0C55B494F7B5}"/>
              </a:ext>
            </a:extLst>
          </p:cNvPr>
          <p:cNvSpPr/>
          <p:nvPr/>
        </p:nvSpPr>
        <p:spPr>
          <a:xfrm>
            <a:off x="4288381" y="1143617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44839080-7083-414C-91FC-E6990482A94D}"/>
              </a:ext>
            </a:extLst>
          </p:cNvPr>
          <p:cNvSpPr/>
          <p:nvPr/>
        </p:nvSpPr>
        <p:spPr>
          <a:xfrm rot="10800000">
            <a:off x="5417390" y="1141593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4438CA-5A80-4F78-9D74-9EE028D9B3EF}"/>
              </a:ext>
            </a:extLst>
          </p:cNvPr>
          <p:cNvSpPr txBox="1"/>
          <p:nvPr/>
        </p:nvSpPr>
        <p:spPr>
          <a:xfrm>
            <a:off x="4634739" y="1222741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Bits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58222B-BD3F-4CDA-9556-0B69F75A0FDD}"/>
              </a:ext>
            </a:extLst>
          </p:cNvPr>
          <p:cNvSpPr txBox="1"/>
          <p:nvPr/>
        </p:nvSpPr>
        <p:spPr>
          <a:xfrm>
            <a:off x="4245598" y="757389"/>
            <a:ext cx="32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1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75CA46-D31D-465B-B122-3D52E672C8D6}"/>
              </a:ext>
            </a:extLst>
          </p:cNvPr>
          <p:cNvSpPr txBox="1"/>
          <p:nvPr/>
        </p:nvSpPr>
        <p:spPr>
          <a:xfrm>
            <a:off x="5338219" y="761489"/>
            <a:ext cx="4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0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55CF3-F9E5-4B76-85E7-F19F36918D33}"/>
              </a:ext>
            </a:extLst>
          </p:cNvPr>
          <p:cNvSpPr txBox="1"/>
          <p:nvPr/>
        </p:nvSpPr>
        <p:spPr>
          <a:xfrm>
            <a:off x="167952" y="2021171"/>
            <a:ext cx="62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Spintronic devices, advantages over transistor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non-volatile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endurable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957D17-A58A-4929-B675-D4EB3300B55D}"/>
              </a:ext>
            </a:extLst>
          </p:cNvPr>
          <p:cNvSpPr txBox="1"/>
          <p:nvPr/>
        </p:nvSpPr>
        <p:spPr>
          <a:xfrm>
            <a:off x="2969560" y="2448362"/>
            <a:ext cx="4304016" cy="345946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 anchor="ctr">
            <a:spAutoFit/>
          </a:bodyPr>
          <a:lstStyle/>
          <a:p>
            <a:r>
              <a:rPr lang="en-US" sz="2400" dirty="0"/>
              <a:t>Transistor, requires extra circuitry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/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There are no charge movement, only spin rotation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ohmic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dissipation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magnetization damping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applied external charge voltage/current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blipFill>
                <a:blip r:embed="rId3"/>
                <a:stretch>
                  <a:fillRect l="-951" t="-3101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B49AAFB-810B-48ED-A2E4-CBF7DC83F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9" y="4915414"/>
            <a:ext cx="3703761" cy="1513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/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&lt;100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blipFill>
                <a:blip r:embed="rId5"/>
                <a:stretch>
                  <a:fillRect l="-481" r="-17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201CFC-BC4F-4EDE-8FD9-C150B8F531A7}"/>
              </a:ext>
            </a:extLst>
          </p:cNvPr>
          <p:cNvSpPr txBox="1"/>
          <p:nvPr/>
        </p:nvSpPr>
        <p:spPr>
          <a:xfrm>
            <a:off x="5808669" y="5227792"/>
            <a:ext cx="1996023" cy="830997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Electron Beam Lithography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9026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5D01-D212-426D-8498-F90AAA03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D4A55-C724-45D4-B9F5-31F7E234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0F798-DA25-47FA-AAB9-C32C36FC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AFD99-6CF6-41A2-BFA8-C25736B2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B715F0-B3F0-4942-AF12-ADCEC9CDDAC6}"/>
              </a:ext>
            </a:extLst>
          </p:cNvPr>
          <p:cNvGrpSpPr/>
          <p:nvPr/>
        </p:nvGrpSpPr>
        <p:grpSpPr>
          <a:xfrm>
            <a:off x="6444077" y="906850"/>
            <a:ext cx="2585249" cy="613032"/>
            <a:chOff x="7362414" y="2400872"/>
            <a:chExt cx="2819206" cy="6130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32B35F-B305-40F0-98C0-D22CA219DE8C}"/>
                </a:ext>
              </a:extLst>
            </p:cNvPr>
            <p:cNvGrpSpPr/>
            <p:nvPr/>
          </p:nvGrpSpPr>
          <p:grpSpPr>
            <a:xfrm>
              <a:off x="7362414" y="2400872"/>
              <a:ext cx="1668544" cy="613032"/>
              <a:chOff x="6900613" y="1912013"/>
              <a:chExt cx="1668544" cy="613032"/>
            </a:xfrm>
          </p:grpSpPr>
          <p:sp>
            <p:nvSpPr>
              <p:cNvPr id="9" name="Cylinder 8">
                <a:extLst>
                  <a:ext uri="{FF2B5EF4-FFF2-40B4-BE49-F238E27FC236}">
                    <a16:creationId xmlns:a16="http://schemas.microsoft.com/office/drawing/2014/main" id="{C15F1488-409E-42C3-83BE-DCD8125BCB58}"/>
                  </a:ext>
                </a:extLst>
              </p:cNvPr>
              <p:cNvSpPr/>
              <p:nvPr/>
            </p:nvSpPr>
            <p:spPr>
              <a:xfrm>
                <a:off x="6900613" y="1912013"/>
                <a:ext cx="1668544" cy="61303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Arrow: Left-Right 9">
                <a:extLst>
                  <a:ext uri="{FF2B5EF4-FFF2-40B4-BE49-F238E27FC236}">
                    <a16:creationId xmlns:a16="http://schemas.microsoft.com/office/drawing/2014/main" id="{41A3C6E7-CD4A-48AB-9225-997827C8EDF7}"/>
                  </a:ext>
                </a:extLst>
              </p:cNvPr>
              <p:cNvSpPr/>
              <p:nvPr/>
            </p:nvSpPr>
            <p:spPr>
              <a:xfrm>
                <a:off x="7296327" y="2138899"/>
                <a:ext cx="877116" cy="251187"/>
              </a:xfrm>
              <a:prstGeom prst="left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13158C-6C4C-4956-B04A-1F21F04713AE}"/>
                </a:ext>
              </a:extLst>
            </p:cNvPr>
            <p:cNvSpPr txBox="1"/>
            <p:nvPr/>
          </p:nvSpPr>
          <p:spPr>
            <a:xfrm>
              <a:off x="9122703" y="246478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i="0" dirty="0">
                  <a:latin typeface="+mj-lt"/>
                </a:rPr>
                <a:t>CoFeB</a:t>
              </a:r>
              <a:endParaRPr lang="en-IN" sz="24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39CB18-9145-4395-BC11-87E82E6B6908}"/>
              </a:ext>
            </a:extLst>
          </p:cNvPr>
          <p:cNvSpPr txBox="1"/>
          <p:nvPr/>
        </p:nvSpPr>
        <p:spPr>
          <a:xfrm>
            <a:off x="3374151" y="1571983"/>
            <a:ext cx="124719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Ellipsoid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AAA9D1-FA7B-451D-943D-8CE24228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15" y="876451"/>
            <a:ext cx="1339871" cy="65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384774-B97C-405F-BBEF-3264287E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" y="866862"/>
            <a:ext cx="753602" cy="760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8D297A-19A5-48CB-BB50-6C514719F233}"/>
              </a:ext>
            </a:extLst>
          </p:cNvPr>
          <p:cNvSpPr txBox="1"/>
          <p:nvPr/>
        </p:nvSpPr>
        <p:spPr>
          <a:xfrm>
            <a:off x="483629" y="1637674"/>
            <a:ext cx="106810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Sphere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1FF73-5B23-45AC-A5E8-144228D6523A}"/>
              </a:ext>
            </a:extLst>
          </p:cNvPr>
          <p:cNvSpPr txBox="1"/>
          <p:nvPr/>
        </p:nvSpPr>
        <p:spPr>
          <a:xfrm>
            <a:off x="6069426" y="1608166"/>
            <a:ext cx="247437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Elliptical Cylinder 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C6D55-EC34-42B6-840F-F9DEEACDC60E}"/>
              </a:ext>
            </a:extLst>
          </p:cNvPr>
          <p:cNvSpPr txBox="1"/>
          <p:nvPr/>
        </p:nvSpPr>
        <p:spPr>
          <a:xfrm>
            <a:off x="6286869" y="2158115"/>
            <a:ext cx="203949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In-plane Shape anisotropy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CAEEA-45E6-4631-844E-36D8196333E3}"/>
              </a:ext>
            </a:extLst>
          </p:cNvPr>
          <p:cNvSpPr txBox="1"/>
          <p:nvPr/>
        </p:nvSpPr>
        <p:spPr>
          <a:xfrm>
            <a:off x="23380" y="2082151"/>
            <a:ext cx="193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anisotropy 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E9A79-7ED9-468C-A7BC-C911A6C8DE72}"/>
              </a:ext>
            </a:extLst>
          </p:cNvPr>
          <p:cNvSpPr txBox="1"/>
          <p:nvPr/>
        </p:nvSpPr>
        <p:spPr>
          <a:xfrm>
            <a:off x="2644571" y="2103711"/>
            <a:ext cx="265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Difficult to fabricate</a:t>
            </a:r>
            <a:endParaRPr lang="en-IN" sz="2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3C5AC4-9749-4270-84BB-533720D21135}"/>
              </a:ext>
            </a:extLst>
          </p:cNvPr>
          <p:cNvGrpSpPr/>
          <p:nvPr/>
        </p:nvGrpSpPr>
        <p:grpSpPr>
          <a:xfrm>
            <a:off x="14049" y="2534769"/>
            <a:ext cx="2877230" cy="1864820"/>
            <a:chOff x="2976752" y="852434"/>
            <a:chExt cx="3260734" cy="176379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20C130F-C4BF-4D92-9A58-CBDB7FFB4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338" y="1315282"/>
              <a:ext cx="6424" cy="7436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55CEE8-B0F2-4E57-8ADF-B2422A6A243A}"/>
                </a:ext>
              </a:extLst>
            </p:cNvPr>
            <p:cNvCxnSpPr/>
            <p:nvPr/>
          </p:nvCxnSpPr>
          <p:spPr>
            <a:xfrm>
              <a:off x="4055888" y="205660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F20339-C5D2-483B-9968-22C8035A5688}"/>
                </a:ext>
              </a:extLst>
            </p:cNvPr>
            <p:cNvCxnSpPr/>
            <p:nvPr/>
          </p:nvCxnSpPr>
          <p:spPr>
            <a:xfrm flipH="1">
              <a:off x="3246326" y="2056605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1EF09E-8A54-4C34-B133-67EAD8EA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888" y="1597712"/>
              <a:ext cx="1011742" cy="4460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70057B-7C46-4FF7-B845-AA32752A8FA0}"/>
                </a:ext>
              </a:extLst>
            </p:cNvPr>
            <p:cNvSpPr txBox="1"/>
            <p:nvPr/>
          </p:nvSpPr>
          <p:spPr>
            <a:xfrm>
              <a:off x="5262871" y="181289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07EAE-C151-49F4-9807-EE5F2FCAF715}"/>
                </a:ext>
              </a:extLst>
            </p:cNvPr>
            <p:cNvSpPr txBox="1"/>
            <p:nvPr/>
          </p:nvSpPr>
          <p:spPr>
            <a:xfrm>
              <a:off x="2976752" y="209690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36C321-F6A0-4C18-B7D3-EE530E5E87C9}"/>
                </a:ext>
              </a:extLst>
            </p:cNvPr>
            <p:cNvCxnSpPr/>
            <p:nvPr/>
          </p:nvCxnSpPr>
          <p:spPr>
            <a:xfrm flipH="1">
              <a:off x="3651107" y="1597712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9834CB-3881-4C5F-B59A-CADF6835BE4D}"/>
                </a:ext>
              </a:extLst>
            </p:cNvPr>
            <p:cNvCxnSpPr/>
            <p:nvPr/>
          </p:nvCxnSpPr>
          <p:spPr>
            <a:xfrm flipH="1" flipV="1">
              <a:off x="3651107" y="1597712"/>
              <a:ext cx="404781" cy="4154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A225500-0D89-4B8F-84DD-C6A4B11B7142}"/>
                    </a:ext>
                  </a:extLst>
                </p:cNvPr>
                <p:cNvSpPr txBox="1"/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72224-5C7C-421A-8ADE-FC4A5E0BF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6122" r="-22449" b="-140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09F815B-7270-46DC-902D-DDADD9B2E8C2}"/>
                    </a:ext>
                  </a:extLst>
                </p:cNvPr>
                <p:cNvSpPr txBox="1"/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161B9F-16D9-44B8-AD21-04D6FE8B9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6327" r="-48980" b="-236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EC8FE3-535E-48EE-830C-570153F36E13}"/>
                </a:ext>
              </a:extLst>
            </p:cNvPr>
            <p:cNvSpPr txBox="1"/>
            <p:nvPr/>
          </p:nvSpPr>
          <p:spPr>
            <a:xfrm>
              <a:off x="4159413" y="1107539"/>
              <a:ext cx="2078073" cy="42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C00000"/>
                  </a:solidFill>
                </a:rPr>
                <a:t>Magnetization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9DEA80-7DDA-46AC-AFE1-311FCA1C97BA}"/>
                </a:ext>
              </a:extLst>
            </p:cNvPr>
            <p:cNvCxnSpPr/>
            <p:nvPr/>
          </p:nvCxnSpPr>
          <p:spPr>
            <a:xfrm>
              <a:off x="4055888" y="2056604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9E3009-C18A-476C-B1B2-84365F02D848}"/>
                </a:ext>
              </a:extLst>
            </p:cNvPr>
            <p:cNvCxnSpPr/>
            <p:nvPr/>
          </p:nvCxnSpPr>
          <p:spPr>
            <a:xfrm flipH="1">
              <a:off x="3246326" y="2056604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76556F-1B58-4ADA-9CFD-DFAB183EF7AF}"/>
                </a:ext>
              </a:extLst>
            </p:cNvPr>
            <p:cNvCxnSpPr/>
            <p:nvPr/>
          </p:nvCxnSpPr>
          <p:spPr>
            <a:xfrm flipH="1">
              <a:off x="3651107" y="1596528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5E3A81-7549-4E29-81B1-351A10F6CDB5}"/>
                </a:ext>
              </a:extLst>
            </p:cNvPr>
            <p:cNvCxnSpPr/>
            <p:nvPr/>
          </p:nvCxnSpPr>
          <p:spPr>
            <a:xfrm>
              <a:off x="4055338" y="205617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D63731-6F4E-48EA-B357-246D07CFCFD2}"/>
                </a:ext>
              </a:extLst>
            </p:cNvPr>
            <p:cNvCxnSpPr/>
            <p:nvPr/>
          </p:nvCxnSpPr>
          <p:spPr>
            <a:xfrm flipH="1">
              <a:off x="3245776" y="2056603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E51565-FAE2-4877-9640-D7BB5CDD03B0}"/>
                </a:ext>
              </a:extLst>
            </p:cNvPr>
            <p:cNvSpPr txBox="1"/>
            <p:nvPr/>
          </p:nvSpPr>
          <p:spPr>
            <a:xfrm>
              <a:off x="3880701" y="852434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pic>
          <p:nvPicPr>
            <p:cNvPr id="37" name="Graphic 36" descr="Line arrow Counter clockwise curve">
              <a:extLst>
                <a:ext uri="{FF2B5EF4-FFF2-40B4-BE49-F238E27FC236}">
                  <a16:creationId xmlns:a16="http://schemas.microsoft.com/office/drawing/2014/main" id="{78A37B33-5567-46FA-A92B-8DEA670FB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3411" y="1769946"/>
              <a:ext cx="290867" cy="290867"/>
            </a:xfrm>
            <a:prstGeom prst="rect">
              <a:avLst/>
            </a:prstGeom>
          </p:spPr>
        </p:pic>
        <p:pic>
          <p:nvPicPr>
            <p:cNvPr id="38" name="Graphic 37" descr="Line arrow Counter clockwise curve">
              <a:extLst>
                <a:ext uri="{FF2B5EF4-FFF2-40B4-BE49-F238E27FC236}">
                  <a16:creationId xmlns:a16="http://schemas.microsoft.com/office/drawing/2014/main" id="{CB1C00E6-57A3-46E6-90F0-7397A941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4566399">
              <a:off x="3833968" y="1612550"/>
              <a:ext cx="264425" cy="26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EE9338-16AC-413D-A663-0952F9B21587}"/>
                  </a:ext>
                </a:extLst>
              </p:cNvPr>
              <p:cNvSpPr txBox="1"/>
              <p:nvPr/>
            </p:nvSpPr>
            <p:spPr>
              <a:xfrm>
                <a:off x="986402" y="3995631"/>
                <a:ext cx="1516449" cy="44631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IN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EE9338-16AC-413D-A663-0952F9B2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2" y="3995631"/>
                <a:ext cx="1516449" cy="446311"/>
              </a:xfrm>
              <a:prstGeom prst="rect">
                <a:avLst/>
              </a:prstGeom>
              <a:blipFill>
                <a:blip r:embed="rId16"/>
                <a:stretch>
                  <a:fillRect l="-2811" b="-202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/>
              <p:nvPr/>
            </p:nvSpPr>
            <p:spPr>
              <a:xfrm>
                <a:off x="6004564" y="3788053"/>
                <a:ext cx="2962606" cy="763815"/>
              </a:xfrm>
              <a:prstGeom prst="rect">
                <a:avLst/>
              </a:prstGeom>
              <a:solidFill>
                <a:srgbClr val="FF0000">
                  <a:alpha val="18824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564" y="3788053"/>
                <a:ext cx="2962606" cy="7638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/>
              <p:nvPr/>
            </p:nvSpPr>
            <p:spPr>
              <a:xfrm>
                <a:off x="6828699" y="5223084"/>
                <a:ext cx="13143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i="0" dirty="0"/>
                  <a:t> Volume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99" y="5223084"/>
                <a:ext cx="1314334" cy="369332"/>
              </a:xfrm>
              <a:prstGeom prst="rect">
                <a:avLst/>
              </a:prstGeom>
              <a:blipFill>
                <a:blip r:embed="rId18"/>
                <a:stretch>
                  <a:fillRect l="-7870" t="-26667" r="-125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/>
              <p:nvPr/>
            </p:nvSpPr>
            <p:spPr>
              <a:xfrm>
                <a:off x="6349209" y="4755576"/>
                <a:ext cx="2273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b="0" i="0" dirty="0"/>
                  <a:t>Coercive field </a:t>
                </a:r>
                <a:endParaRPr lang="en-IN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209" y="4755576"/>
                <a:ext cx="2273315" cy="369332"/>
              </a:xfrm>
              <a:prstGeom prst="rect">
                <a:avLst/>
              </a:prstGeom>
              <a:blipFill>
                <a:blip r:embed="rId19"/>
                <a:stretch>
                  <a:fillRect l="-4839" t="-24590" r="-7258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8590F-A888-4E94-B8E1-A5133F0A2566}"/>
              </a:ext>
            </a:extLst>
          </p:cNvPr>
          <p:cNvGrpSpPr/>
          <p:nvPr/>
        </p:nvGrpSpPr>
        <p:grpSpPr>
          <a:xfrm>
            <a:off x="399644" y="4473716"/>
            <a:ext cx="2310737" cy="2058923"/>
            <a:chOff x="647779" y="3071444"/>
            <a:chExt cx="2022043" cy="182032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3C5F0F-4784-4978-8A6D-E38750F2B71E}"/>
                </a:ext>
              </a:extLst>
            </p:cNvPr>
            <p:cNvSpPr txBox="1"/>
            <p:nvPr/>
          </p:nvSpPr>
          <p:spPr>
            <a:xfrm>
              <a:off x="1389865" y="3071444"/>
              <a:ext cx="41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141F09-AA6C-4820-BCB4-DF090DF2F05A}"/>
                </a:ext>
              </a:extLst>
            </p:cNvPr>
            <p:cNvGrpSpPr/>
            <p:nvPr/>
          </p:nvGrpSpPr>
          <p:grpSpPr>
            <a:xfrm>
              <a:off x="647779" y="3408111"/>
              <a:ext cx="2022043" cy="1483661"/>
              <a:chOff x="3081736" y="3394700"/>
              <a:chExt cx="2022043" cy="1483661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3414479-9519-4A13-AF7E-18AAB2302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1736" y="3394700"/>
                <a:ext cx="1747255" cy="148366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B6C24A-4E01-4696-B5BF-667597D13BCD}"/>
                  </a:ext>
                </a:extLst>
              </p:cNvPr>
              <p:cNvSpPr txBox="1"/>
              <p:nvPr/>
            </p:nvSpPr>
            <p:spPr>
              <a:xfrm>
                <a:off x="4689460" y="3892561"/>
                <a:ext cx="414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H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F15F9B-7C23-440A-99DD-E2C25F232C42}"/>
                  </a:ext>
                </a:extLst>
              </p:cNvPr>
              <p:cNvSpPr txBox="1"/>
              <p:nvPr/>
            </p:nvSpPr>
            <p:spPr>
              <a:xfrm>
                <a:off x="4307130" y="4302966"/>
                <a:ext cx="52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/>
                  <a:t>H</a:t>
                </a:r>
                <a:r>
                  <a:rPr lang="en-IN" sz="2400" baseline="-25000" dirty="0" err="1"/>
                  <a:t>k</a:t>
                </a:r>
                <a:endParaRPr lang="en-IN" sz="2400" baseline="-25000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767F999-3E02-4BAB-90CB-22C90A28C5F1}"/>
                  </a:ext>
                </a:extLst>
              </p:cNvPr>
              <p:cNvCxnSpPr/>
              <p:nvPr/>
            </p:nvCxnSpPr>
            <p:spPr>
              <a:xfrm flipH="1" flipV="1">
                <a:off x="4170772" y="4138518"/>
                <a:ext cx="246515" cy="2308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428C65-B436-4203-901E-EFD3073316F7}"/>
              </a:ext>
            </a:extLst>
          </p:cNvPr>
          <p:cNvGrpSpPr/>
          <p:nvPr/>
        </p:nvGrpSpPr>
        <p:grpSpPr>
          <a:xfrm>
            <a:off x="3336764" y="3219824"/>
            <a:ext cx="2365217" cy="3036086"/>
            <a:chOff x="395345" y="787766"/>
            <a:chExt cx="2365217" cy="30360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67098F3-310F-47FB-B797-8F33778F6F1B}"/>
                </a:ext>
              </a:extLst>
            </p:cNvPr>
            <p:cNvGrpSpPr/>
            <p:nvPr/>
          </p:nvGrpSpPr>
          <p:grpSpPr>
            <a:xfrm>
              <a:off x="441024" y="787766"/>
              <a:ext cx="2273413" cy="2540097"/>
              <a:chOff x="440943" y="1278558"/>
              <a:chExt cx="2273413" cy="2540097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88A061B-DB7E-4D02-87BC-C0C20C80AFC6}"/>
                  </a:ext>
                </a:extLst>
              </p:cNvPr>
              <p:cNvSpPr/>
              <p:nvPr/>
            </p:nvSpPr>
            <p:spPr>
              <a:xfrm>
                <a:off x="440943" y="1814046"/>
                <a:ext cx="2158737" cy="1362532"/>
              </a:xfrm>
              <a:custGeom>
                <a:avLst/>
                <a:gdLst>
                  <a:gd name="connsiteX0" fmla="*/ 0 w 2158738"/>
                  <a:gd name="connsiteY0" fmla="*/ 0 h 1362532"/>
                  <a:gd name="connsiteX1" fmla="*/ 688156 w 2158738"/>
                  <a:gd name="connsiteY1" fmla="*/ 1329179 h 1362532"/>
                  <a:gd name="connsiteX2" fmla="*/ 1168923 w 2158738"/>
                  <a:gd name="connsiteY2" fmla="*/ 772998 h 1362532"/>
                  <a:gd name="connsiteX3" fmla="*/ 1630837 w 2158738"/>
                  <a:gd name="connsiteY3" fmla="*/ 1348033 h 1362532"/>
                  <a:gd name="connsiteX4" fmla="*/ 2158738 w 2158738"/>
                  <a:gd name="connsiteY4" fmla="*/ 37707 h 13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738" h="1362532">
                    <a:moveTo>
                      <a:pt x="0" y="0"/>
                    </a:moveTo>
                    <a:cubicBezTo>
                      <a:pt x="246668" y="600173"/>
                      <a:pt x="493336" y="1200346"/>
                      <a:pt x="688156" y="1329179"/>
                    </a:cubicBezTo>
                    <a:cubicBezTo>
                      <a:pt x="882977" y="1458012"/>
                      <a:pt x="1011810" y="769856"/>
                      <a:pt x="1168923" y="772998"/>
                    </a:cubicBezTo>
                    <a:cubicBezTo>
                      <a:pt x="1326036" y="776140"/>
                      <a:pt x="1465868" y="1470581"/>
                      <a:pt x="1630837" y="1348033"/>
                    </a:cubicBezTo>
                    <a:cubicBezTo>
                      <a:pt x="1795806" y="1225485"/>
                      <a:pt x="1977272" y="631596"/>
                      <a:pt x="2158738" y="37707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8AD008C-BA66-47EA-A918-0054631136FE}"/>
                  </a:ext>
                </a:extLst>
              </p:cNvPr>
              <p:cNvSpPr/>
              <p:nvPr/>
            </p:nvSpPr>
            <p:spPr>
              <a:xfrm>
                <a:off x="942135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F55F39F-4F2E-47E4-B068-13A3D17F8B2C}"/>
                  </a:ext>
                </a:extLst>
              </p:cNvPr>
              <p:cNvSpPr/>
              <p:nvPr/>
            </p:nvSpPr>
            <p:spPr>
              <a:xfrm>
                <a:off x="1847109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Arrow: Up 56">
                <a:extLst>
                  <a:ext uri="{FF2B5EF4-FFF2-40B4-BE49-F238E27FC236}">
                    <a16:creationId xmlns:a16="http://schemas.microsoft.com/office/drawing/2014/main" id="{39961F11-898C-4CBD-AC51-417E8C8369D0}"/>
                  </a:ext>
                </a:extLst>
              </p:cNvPr>
              <p:cNvSpPr/>
              <p:nvPr/>
            </p:nvSpPr>
            <p:spPr>
              <a:xfrm>
                <a:off x="1496054" y="2604311"/>
                <a:ext cx="210910" cy="521974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FFE44D9-B37A-4818-AF9B-ACF75DA13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43" y="3176578"/>
                <a:ext cx="2273413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Arrow: Up 58">
                <a:extLst>
                  <a:ext uri="{FF2B5EF4-FFF2-40B4-BE49-F238E27FC236}">
                    <a16:creationId xmlns:a16="http://schemas.microsoft.com/office/drawing/2014/main" id="{CFDF87E8-F149-4660-BE3B-651E86BF6EFB}"/>
                  </a:ext>
                </a:extLst>
              </p:cNvPr>
              <p:cNvSpPr/>
              <p:nvPr/>
            </p:nvSpPr>
            <p:spPr>
              <a:xfrm>
                <a:off x="1931558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Arrow: Up 59">
                <a:extLst>
                  <a:ext uri="{FF2B5EF4-FFF2-40B4-BE49-F238E27FC236}">
                    <a16:creationId xmlns:a16="http://schemas.microsoft.com/office/drawing/2014/main" id="{92DC0297-46BA-4F94-AC32-1D4BEB521815}"/>
                  </a:ext>
                </a:extLst>
              </p:cNvPr>
              <p:cNvSpPr/>
              <p:nvPr/>
            </p:nvSpPr>
            <p:spPr>
              <a:xfrm>
                <a:off x="1026584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4ECEB96-A58D-47FD-AFF7-CCB27B878F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1" i="1" baseline="-25000" dirty="0">
                              <a:latin typeface="Cambria Math" panose="02040503050406030204" pitchFamily="18" charset="0"/>
                            </a:rPr>
                            <m:t>𝒃𝒂𝒓𝒓𝒊𝒆𝒓</m:t>
                          </m:r>
                        </m:oMath>
                      </m:oMathPara>
                    </a14:m>
                    <a:endParaRPr lang="en-IN" sz="2000" b="1" baseline="-250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20144"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A78ED17-EF67-48C0-B0CC-CDA96414FA33}"/>
                  </a:ext>
                </a:extLst>
              </p:cNvPr>
              <p:cNvSpPr txBox="1"/>
              <p:nvPr/>
            </p:nvSpPr>
            <p:spPr>
              <a:xfrm>
                <a:off x="952958" y="1278558"/>
                <a:ext cx="1286286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30-80 KT at 300 K</a:t>
                </a:r>
                <a:endParaRPr lang="en-IN" sz="24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63BA61E-8F26-4A64-9ED9-05BCF96A9285}"/>
                    </a:ext>
                  </a:extLst>
                </p:cNvPr>
                <p:cNvSpPr txBox="1"/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F7A659-C456-43C5-A07B-D6207B0F4EE0}"/>
                    </a:ext>
                  </a:extLst>
                </p:cNvPr>
                <p:cNvSpPr txBox="1"/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175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5905</TotalTime>
  <Words>2986</Words>
  <Application>Microsoft Office PowerPoint</Application>
  <PresentationFormat>On-screen Show (4:3)</PresentationFormat>
  <Paragraphs>924</Paragraphs>
  <Slides>60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Wingdings</vt:lpstr>
      <vt:lpstr>Office Theme</vt:lpstr>
      <vt:lpstr>Equation</vt:lpstr>
      <vt:lpstr>Energy-Efficient Neuromorphic Computing</vt:lpstr>
      <vt:lpstr>Content</vt:lpstr>
      <vt:lpstr>Neuromorphic Computing</vt:lpstr>
      <vt:lpstr>Artificial Neural Network (ANN)</vt:lpstr>
      <vt:lpstr>ANN: Sequential Process and Optimizing Parameter</vt:lpstr>
      <vt:lpstr>ANN: Two Phase Process</vt:lpstr>
      <vt:lpstr>Character Recognition Model</vt:lpstr>
      <vt:lpstr>Spintronics: Spin-Electronics</vt:lpstr>
      <vt:lpstr>Magnetic Anisotropy</vt:lpstr>
      <vt:lpstr>Magnetic Field applied along in-plane hard axis</vt:lpstr>
      <vt:lpstr>Magnetic Filed applied along in-plane easy axis</vt:lpstr>
      <vt:lpstr>Perpendicular Anisotropy</vt:lpstr>
      <vt:lpstr>Multiferroics and Multiferroic Composites</vt:lpstr>
      <vt:lpstr>Magnetostriction</vt:lpstr>
      <vt:lpstr>Multiferroic composites Voltage vs stress anisotropy</vt:lpstr>
      <vt:lpstr>Proposed Device</vt:lpstr>
      <vt:lpstr>Magnetic Thermal Annealing (MTA)</vt:lpstr>
      <vt:lpstr>Magnetic Thermal Annealing (MTA)</vt:lpstr>
      <vt:lpstr>Magnetic Thermal Annealing (MTA)</vt:lpstr>
      <vt:lpstr>Experimental results after magnetic thermal annealing</vt:lpstr>
      <vt:lpstr>Small Instruments</vt:lpstr>
      <vt:lpstr>Small Instruments</vt:lpstr>
      <vt:lpstr>Small Instruments</vt:lpstr>
      <vt:lpstr>Small Instruments</vt:lpstr>
      <vt:lpstr>Small Instruments</vt:lpstr>
      <vt:lpstr>Automation in measurement: LabView</vt:lpstr>
      <vt:lpstr>Power Supply measurement automation</vt:lpstr>
      <vt:lpstr>Power Supply measurement automation</vt:lpstr>
      <vt:lpstr>Source Measuring Unit automation</vt:lpstr>
      <vt:lpstr>Source Measuring Unit automation</vt:lpstr>
      <vt:lpstr>Future Plans</vt:lpstr>
      <vt:lpstr>PowerPoint Presentation</vt:lpstr>
      <vt:lpstr>Magnetic Thermal Annealing (MTA)</vt:lpstr>
      <vt:lpstr>Perpendicular Anisotropy</vt:lpstr>
      <vt:lpstr>Plan</vt:lpstr>
      <vt:lpstr>VSM (Vibrating Sample Magntometer)</vt:lpstr>
      <vt:lpstr>BACKUP SLIDES</vt:lpstr>
      <vt:lpstr>Content</vt:lpstr>
      <vt:lpstr>Future Plans</vt:lpstr>
      <vt:lpstr> </vt:lpstr>
      <vt:lpstr> </vt:lpstr>
      <vt:lpstr>Experimental Instruments: Spin Coater</vt:lpstr>
      <vt:lpstr>Experimental Instrument: Gaussmeter</vt:lpstr>
      <vt:lpstr>Piezoelectric Simulation with multiple inputs</vt:lpstr>
      <vt:lpstr>Experimental Instrument: Probe Station</vt:lpstr>
      <vt:lpstr>Experimental Instrument: Source Meter</vt:lpstr>
      <vt:lpstr>Experimental Instrument: Power Supply</vt:lpstr>
      <vt:lpstr>Experimental Instrument: Electromagnet</vt:lpstr>
      <vt:lpstr>Experimental Instrument: Magnetic Thermal Annealing</vt:lpstr>
      <vt:lpstr>Power Supply measurement automation</vt:lpstr>
      <vt:lpstr>Source Measuring Unit automation</vt:lpstr>
      <vt:lpstr>Block Co-Polymer Lithography</vt:lpstr>
      <vt:lpstr>EB Lithography</vt:lpstr>
      <vt:lpstr>New Contents</vt:lpstr>
      <vt:lpstr>Experimental Slides</vt:lpstr>
      <vt:lpstr>PowerPoint Presentation</vt:lpstr>
      <vt:lpstr>ANN: Activation Function</vt:lpstr>
      <vt:lpstr>Content</vt:lpstr>
      <vt:lpstr>Magnetic Field applied along in-plane hard axis</vt:lpstr>
      <vt:lpstr>Magnetic Filed applied along in-plane easy 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Kuntal Roy</dc:creator>
  <cp:lastModifiedBy>Kuntal Roy</cp:lastModifiedBy>
  <cp:revision>193</cp:revision>
  <dcterms:created xsi:type="dcterms:W3CDTF">2021-09-25T04:40:51Z</dcterms:created>
  <dcterms:modified xsi:type="dcterms:W3CDTF">2021-11-22T11:00:30Z</dcterms:modified>
</cp:coreProperties>
</file>